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handoutMasterIdLst>
    <p:handoutMasterId r:id="rId4"/>
  </p:handoutMasterIdLst>
  <p:sldIdLst>
    <p:sldId id="256" r:id="rId2"/>
  </p:sldIdLst>
  <p:sldSz cx="43891200" cy="32918400"/>
  <p:notesSz cx="9239250" cy="11982450"/>
  <p:custDataLst>
    <p:tags r:id="rId5"/>
  </p:custDataLst>
  <p:defaultTex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p:defaultTextStyle>
  <p:extLst>
    <p:ext uri="{EFAFB233-063F-42B5-8137-9DF3F51BA10A}">
      <p15:sldGuideLst xmlns:p15="http://schemas.microsoft.com/office/powerpoint/2012/main">
        <p15:guide id="1" orient="horz" pos="11088">
          <p15:clr>
            <a:srgbClr val="A4A3A4"/>
          </p15:clr>
        </p15:guide>
        <p15:guide id="2" pos="13440">
          <p15:clr>
            <a:srgbClr val="A4A3A4"/>
          </p15:clr>
        </p15:guide>
      </p15:sldGuideLst>
    </p:ext>
    <p:ext uri="{2D200454-40CA-4A62-9FC3-DE9A4176ACB9}">
      <p15:notesGuideLst xmlns:p15="http://schemas.microsoft.com/office/powerpoint/2012/main">
        <p15:guide id="1" orient="horz" pos="3774">
          <p15:clr>
            <a:srgbClr val="A4A3A4"/>
          </p15:clr>
        </p15:guide>
        <p15:guide id="2" pos="29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5D9E"/>
    <a:srgbClr val="003F75"/>
    <a:srgbClr val="EAEAEA"/>
    <a:srgbClr val="3399FF"/>
    <a:srgbClr val="A9A9BB"/>
    <a:srgbClr val="ABABB9"/>
    <a:srgbClr val="9E9EC6"/>
    <a:srgbClr val="9696D0"/>
    <a:srgbClr val="B5B5EF"/>
    <a:srgbClr val="ACAC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3655" autoAdjust="0"/>
  </p:normalViewPr>
  <p:slideViewPr>
    <p:cSldViewPr>
      <p:cViewPr>
        <p:scale>
          <a:sx n="32" d="100"/>
          <a:sy n="32" d="100"/>
        </p:scale>
        <p:origin x="-720" y="-792"/>
      </p:cViewPr>
      <p:guideLst>
        <p:guide orient="horz" pos="11088"/>
        <p:guide pos="134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37" d="100"/>
          <a:sy n="37" d="100"/>
        </p:scale>
        <p:origin x="-1488" y="-84"/>
      </p:cViewPr>
      <p:guideLst>
        <p:guide orient="horz" pos="3774"/>
        <p:guide pos="290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tags" Target="tags/tag1.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4002088" cy="59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t" anchorCtr="0" compatLnSpc="1">
            <a:prstTxWarp prst="textNoShape">
              <a:avLst/>
            </a:prstTxWarp>
          </a:bodyPr>
          <a:lstStyle>
            <a:defPPr>
              <a:defRPr kern="1200" smtId="4294967295"/>
            </a:defPPr>
            <a:lvl1pPr defTabSz="1149350">
              <a:defRPr sz="1500"/>
            </a:lvl1pPr>
          </a:lstStyle>
          <a:p>
            <a:endParaRPr lang="en-US" altLang="zh-CN"/>
          </a:p>
        </p:txBody>
      </p:sp>
      <p:sp>
        <p:nvSpPr>
          <p:cNvPr id="6147" name="Rectangle 3"/>
          <p:cNvSpPr>
            <a:spLocks noGrp="1" noChangeArrowheads="1"/>
          </p:cNvSpPr>
          <p:nvPr>
            <p:ph type="dt" sz="quarter" idx="1"/>
          </p:nvPr>
        </p:nvSpPr>
        <p:spPr bwMode="auto">
          <a:xfrm>
            <a:off x="5235575" y="0"/>
            <a:ext cx="4002088" cy="59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t" anchorCtr="0" compatLnSpc="1">
            <a:prstTxWarp prst="textNoShape">
              <a:avLst/>
            </a:prstTxWarp>
          </a:bodyPr>
          <a:lstStyle>
            <a:defPPr>
              <a:defRPr kern="1200" smtId="4294967295"/>
            </a:defPPr>
            <a:lvl1pPr algn="r" defTabSz="1149350">
              <a:defRPr sz="1500"/>
            </a:lvl1pPr>
          </a:lstStyle>
          <a:p>
            <a:endParaRPr lang="en-US" altLang="zh-CN"/>
          </a:p>
        </p:txBody>
      </p:sp>
      <p:sp>
        <p:nvSpPr>
          <p:cNvPr id="6148" name="Rectangle 4"/>
          <p:cNvSpPr>
            <a:spLocks noGrp="1" noChangeArrowheads="1"/>
          </p:cNvSpPr>
          <p:nvPr>
            <p:ph type="ftr" sz="quarter" idx="2"/>
          </p:nvPr>
        </p:nvSpPr>
        <p:spPr bwMode="auto">
          <a:xfrm>
            <a:off x="0" y="11380788"/>
            <a:ext cx="4002088"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b" anchorCtr="0" compatLnSpc="1">
            <a:prstTxWarp prst="textNoShape">
              <a:avLst/>
            </a:prstTxWarp>
          </a:bodyPr>
          <a:lstStyle>
            <a:defPPr>
              <a:defRPr kern="1200" smtId="4294967295"/>
            </a:defPPr>
            <a:lvl1pPr defTabSz="1149350">
              <a:defRPr sz="1500"/>
            </a:lvl1pPr>
          </a:lstStyle>
          <a:p>
            <a:endParaRPr lang="en-US" altLang="zh-CN"/>
          </a:p>
        </p:txBody>
      </p:sp>
      <p:sp>
        <p:nvSpPr>
          <p:cNvPr id="6149" name="Rectangle 5"/>
          <p:cNvSpPr>
            <a:spLocks noGrp="1" noChangeArrowheads="1"/>
          </p:cNvSpPr>
          <p:nvPr>
            <p:ph type="sldNum" sz="quarter" idx="3"/>
          </p:nvPr>
        </p:nvSpPr>
        <p:spPr bwMode="auto">
          <a:xfrm>
            <a:off x="5235575" y="11380788"/>
            <a:ext cx="4002088"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b" anchorCtr="0" compatLnSpc="1">
            <a:prstTxWarp prst="textNoShape">
              <a:avLst/>
            </a:prstTxWarp>
          </a:bodyPr>
          <a:lstStyle>
            <a:defPPr>
              <a:defRPr kern="1200" smtId="4294967295"/>
            </a:defPPr>
            <a:lvl1pPr algn="r" defTabSz="1149350">
              <a:defRPr sz="1500"/>
            </a:lvl1pPr>
          </a:lstStyle>
          <a:p>
            <a:fld id="{56A6134A-9986-4884-ADAB-C57241D32564}" type="slidenum">
              <a:rPr lang="zh-CN" altLang="en-US"/>
              <a:t>‹#›</a:t>
            </a:fld>
            <a:endParaRPr lang="en-US" altLang="zh-CN"/>
          </a:p>
        </p:txBody>
      </p:sp>
    </p:spTree>
    <p:extLst>
      <p:ext uri="{BB962C8B-B14F-4D97-AF65-F5344CB8AC3E}">
        <p14:creationId xmlns:p14="http://schemas.microsoft.com/office/powerpoint/2010/main" val="9348627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983038" cy="592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smtId="4294967295"/>
            </a:defPPr>
            <a:lvl1pPr defTabSz="1149350">
              <a:defRPr sz="1500"/>
            </a:lvl1pPr>
          </a:lstStyle>
          <a:p>
            <a:endParaRPr lang="en-US" altLang="zh-CN"/>
          </a:p>
        </p:txBody>
      </p:sp>
      <p:sp>
        <p:nvSpPr>
          <p:cNvPr id="4099" name="Rectangle 3"/>
          <p:cNvSpPr>
            <a:spLocks noGrp="1" noChangeArrowheads="1"/>
          </p:cNvSpPr>
          <p:nvPr>
            <p:ph type="dt" idx="1"/>
          </p:nvPr>
        </p:nvSpPr>
        <p:spPr bwMode="auto">
          <a:xfrm>
            <a:off x="5241925" y="0"/>
            <a:ext cx="3983038" cy="592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smtId="4294967295"/>
            </a:defPPr>
            <a:lvl1pPr algn="r" defTabSz="1149350">
              <a:defRPr sz="1500"/>
            </a:lvl1pPr>
          </a:lstStyle>
          <a:p>
            <a:endParaRPr lang="en-US" altLang="zh-CN"/>
          </a:p>
        </p:txBody>
      </p:sp>
      <p:sp>
        <p:nvSpPr>
          <p:cNvPr id="2052" name="Rectangle 4"/>
          <p:cNvSpPr>
            <a:spLocks noGrp="1" noRot="1" noChangeAspect="1" noChangeArrowheads="1" noTextEdit="1"/>
          </p:cNvSpPr>
          <p:nvPr>
            <p:ph type="sldImg" idx="2"/>
          </p:nvPr>
        </p:nvSpPr>
        <p:spPr bwMode="auto">
          <a:xfrm>
            <a:off x="1582738" y="889000"/>
            <a:ext cx="6059487" cy="454501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1257300" y="5732463"/>
            <a:ext cx="6708775" cy="5335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smtId="4294967295"/>
            </a:defP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4102" name="Rectangle 6"/>
          <p:cNvSpPr>
            <a:spLocks noGrp="1" noChangeArrowheads="1"/>
          </p:cNvSpPr>
          <p:nvPr>
            <p:ph type="ftr" sz="quarter" idx="4"/>
          </p:nvPr>
        </p:nvSpPr>
        <p:spPr bwMode="auto">
          <a:xfrm>
            <a:off x="0" y="11363325"/>
            <a:ext cx="3983038" cy="59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b" anchorCtr="0" compatLnSpc="1">
            <a:prstTxWarp prst="textNoShape">
              <a:avLst/>
            </a:prstTxWarp>
          </a:bodyPr>
          <a:lstStyle>
            <a:defPPr>
              <a:defRPr kern="1200" smtId="4294967295"/>
            </a:defPPr>
            <a:lvl1pPr defTabSz="1149350">
              <a:defRPr sz="1500"/>
            </a:lvl1pPr>
          </a:lstStyle>
          <a:p>
            <a:endParaRPr lang="en-US" altLang="zh-CN"/>
          </a:p>
        </p:txBody>
      </p:sp>
      <p:sp>
        <p:nvSpPr>
          <p:cNvPr id="4103" name="Rectangle 7"/>
          <p:cNvSpPr>
            <a:spLocks noGrp="1" noChangeArrowheads="1"/>
          </p:cNvSpPr>
          <p:nvPr>
            <p:ph type="sldNum" sz="quarter" idx="5"/>
          </p:nvPr>
        </p:nvSpPr>
        <p:spPr bwMode="auto">
          <a:xfrm>
            <a:off x="5241925" y="11363325"/>
            <a:ext cx="3983038" cy="59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b" anchorCtr="0" compatLnSpc="1">
            <a:prstTxWarp prst="textNoShape">
              <a:avLst/>
            </a:prstTxWarp>
          </a:bodyPr>
          <a:lstStyle>
            <a:defPPr>
              <a:defRPr kern="1200" smtId="4294967295"/>
            </a:defPPr>
            <a:lvl1pPr algn="r" defTabSz="1149350">
              <a:defRPr sz="1500"/>
            </a:lvl1pPr>
          </a:lstStyle>
          <a:p>
            <a:fld id="{23124DF2-DDA8-402F-81DD-AC1D1E5694AB}" type="slidenum">
              <a:rPr lang="zh-CN" altLang="en-US"/>
              <a:t>‹#›</a:t>
            </a:fld>
            <a:endParaRPr lang="en-US" altLang="zh-CN"/>
          </a:p>
        </p:txBody>
      </p:sp>
    </p:spTree>
    <p:extLst>
      <p:ext uri="{BB962C8B-B14F-4D97-AF65-F5344CB8AC3E}">
        <p14:creationId xmlns:p14="http://schemas.microsoft.com/office/powerpoint/2010/main" val="19040194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7"/>
          <p:cNvSpPr>
            <a:spLocks noGrp="1" noChangeArrowheads="1"/>
          </p:cNvSpPr>
          <p:nvPr>
            <p:ph type="sldNum" sz="quarter" idx="5"/>
          </p:nvPr>
        </p:nvSpPr>
        <p:spPr>
          <a:noFill/>
        </p:spPr>
        <p:txBody>
          <a:bodyPr/>
          <a:lstStyle>
            <a:defPPr>
              <a:defRPr kern="1200" smtId="4294967295"/>
            </a:defPPr>
            <a:lvl1pPr defTabSz="1149350">
              <a:defRPr sz="2400">
                <a:solidFill>
                  <a:schemeClr val="tx1"/>
                </a:solidFill>
                <a:latin typeface="Times New Roman" pitchFamily="18" charset="0"/>
              </a:defRPr>
            </a:lvl1pPr>
            <a:lvl2pPr marL="742950" indent="-285750" defTabSz="1149350">
              <a:defRPr sz="2400">
                <a:solidFill>
                  <a:schemeClr val="tx1"/>
                </a:solidFill>
                <a:latin typeface="Times New Roman" pitchFamily="18" charset="0"/>
              </a:defRPr>
            </a:lvl2pPr>
            <a:lvl3pPr marL="1143000" indent="-228600" defTabSz="1149350">
              <a:defRPr sz="2400">
                <a:solidFill>
                  <a:schemeClr val="tx1"/>
                </a:solidFill>
                <a:latin typeface="Times New Roman" pitchFamily="18" charset="0"/>
              </a:defRPr>
            </a:lvl3pPr>
            <a:lvl4pPr marL="1600200" indent="-228600" defTabSz="1149350">
              <a:defRPr sz="2400">
                <a:solidFill>
                  <a:schemeClr val="tx1"/>
                </a:solidFill>
                <a:latin typeface="Times New Roman" pitchFamily="18" charset="0"/>
              </a:defRPr>
            </a:lvl4pPr>
            <a:lvl5pPr marL="2057400" indent="-228600" defTabSz="1149350">
              <a:defRPr sz="2400">
                <a:solidFill>
                  <a:schemeClr val="tx1"/>
                </a:solidFill>
                <a:latin typeface="Times New Roman" pitchFamily="18" charset="0"/>
              </a:defRPr>
            </a:lvl5pPr>
            <a:lvl6pPr marL="2514600" indent="-228600" defTabSz="1149350" eaLnBrk="0" fontAlgn="base" hangingPunct="0">
              <a:spcBef>
                <a:spcPct val="0"/>
              </a:spcBef>
              <a:spcAft>
                <a:spcPct val="0"/>
              </a:spcAft>
              <a:defRPr sz="2400">
                <a:solidFill>
                  <a:schemeClr val="tx1"/>
                </a:solidFill>
                <a:latin typeface="Times New Roman" pitchFamily="18" charset="0"/>
              </a:defRPr>
            </a:lvl6pPr>
            <a:lvl7pPr marL="2971800" indent="-228600" defTabSz="1149350" eaLnBrk="0" fontAlgn="base" hangingPunct="0">
              <a:spcBef>
                <a:spcPct val="0"/>
              </a:spcBef>
              <a:spcAft>
                <a:spcPct val="0"/>
              </a:spcAft>
              <a:defRPr sz="2400">
                <a:solidFill>
                  <a:schemeClr val="tx1"/>
                </a:solidFill>
                <a:latin typeface="Times New Roman" pitchFamily="18" charset="0"/>
              </a:defRPr>
            </a:lvl7pPr>
            <a:lvl8pPr marL="3429000" indent="-228600" defTabSz="1149350" eaLnBrk="0" fontAlgn="base" hangingPunct="0">
              <a:spcBef>
                <a:spcPct val="0"/>
              </a:spcBef>
              <a:spcAft>
                <a:spcPct val="0"/>
              </a:spcAft>
              <a:defRPr sz="2400">
                <a:solidFill>
                  <a:schemeClr val="tx1"/>
                </a:solidFill>
                <a:latin typeface="Times New Roman" pitchFamily="18" charset="0"/>
              </a:defRPr>
            </a:lvl8pPr>
            <a:lvl9pPr marL="3886200" indent="-228600" defTabSz="1149350" eaLnBrk="0" fontAlgn="base" hangingPunct="0">
              <a:spcBef>
                <a:spcPct val="0"/>
              </a:spcBef>
              <a:spcAft>
                <a:spcPct val="0"/>
              </a:spcAft>
              <a:defRPr sz="2400">
                <a:solidFill>
                  <a:schemeClr val="tx1"/>
                </a:solidFill>
                <a:latin typeface="Times New Roman" pitchFamily="18" charset="0"/>
              </a:defRPr>
            </a:lvl9pPr>
          </a:lstStyle>
          <a:p>
            <a:fld id="{D5580D61-8B82-42C3-9A37-58134866DD67}" type="slidenum">
              <a:rPr lang="zh-CN" altLang="en-US" sz="1500"/>
              <a:t>1</a:t>
            </a:fld>
            <a:endParaRPr lang="en-US" altLang="zh-CN" sz="1500"/>
          </a:p>
        </p:txBody>
      </p:sp>
      <p:sp>
        <p:nvSpPr>
          <p:cNvPr id="3075" name="Rectangle 2"/>
          <p:cNvSpPr>
            <a:spLocks noGrp="1" noRot="1" noChangeAspect="1" noChangeArrowheads="1" noTextEdit="1"/>
          </p:cNvSpPr>
          <p:nvPr>
            <p:ph type="sldImg"/>
          </p:nvPr>
        </p:nvSpPr>
        <p:spPr/>
      </p:sp>
      <p:sp>
        <p:nvSpPr>
          <p:cNvPr id="3076" name="Rectangle 3"/>
          <p:cNvSpPr>
            <a:spLocks noGrp="1" noChangeArrowheads="1"/>
          </p:cNvSpPr>
          <p:nvPr>
            <p:ph type="body" idx="1"/>
          </p:nvPr>
        </p:nvSpPr>
        <p:spPr>
          <a:noFill/>
        </p:spPr>
        <p:txBody>
          <a:bodyPr/>
          <a:lstStyle>
            <a:defPPr>
              <a:defRPr kern="1200" smtId="4294967295"/>
            </a:defP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123" y="10226675"/>
            <a:ext cx="37306957" cy="7054850"/>
          </a:xfrm>
          <a:prstGeom prst="rect">
            <a:avLst/>
          </a:prstGeo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4245" y="18653125"/>
            <a:ext cx="30722711" cy="8413750"/>
          </a:xfrm>
          <a:prstGeom prst="rect">
            <a:avLst/>
          </a:prstGeo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11660122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4279" y="7680325"/>
            <a:ext cx="39502643" cy="21724938"/>
          </a:xfrm>
          <a:prstGeom prst="rect">
            <a:avLst/>
          </a:prstGeo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38220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968" y="1317625"/>
            <a:ext cx="9874956" cy="28087638"/>
          </a:xfrm>
          <a:prstGeom prst="rect">
            <a:avLst/>
          </a:prstGeo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4278" y="1317625"/>
            <a:ext cx="29492222" cy="28087638"/>
          </a:xfrm>
          <a:prstGeom prst="rect">
            <a:avLst/>
          </a:prstGeo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151270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a:xfrm>
            <a:off x="2194279" y="7680325"/>
            <a:ext cx="39502643" cy="21724938"/>
          </a:xfrm>
          <a:prstGeom prst="rect">
            <a:avLst/>
          </a:prstGeo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835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439"/>
            <a:ext cx="37306957" cy="6537325"/>
          </a:xfrm>
          <a:prstGeom prst="rect">
            <a:avLst/>
          </a:prstGeo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1" y="13952538"/>
            <a:ext cx="37306957" cy="7200900"/>
          </a:xfrm>
          <a:prstGeom prst="rect">
            <a:avLst/>
          </a:prstGeo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72244965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4279" y="7680325"/>
            <a:ext cx="19683588" cy="21724938"/>
          </a:xfrm>
          <a:prstGeom prst="rect">
            <a:avLst/>
          </a:prstGeo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13334" y="7680325"/>
            <a:ext cx="19683589" cy="21724938"/>
          </a:xfrm>
          <a:prstGeom prst="rect">
            <a:avLst/>
          </a:prstGeo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497320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278" y="7369176"/>
            <a:ext cx="19392900" cy="3070225"/>
          </a:xfrm>
          <a:prstGeom prst="rect">
            <a:avLst/>
          </a:prstGeo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4278" y="10439401"/>
            <a:ext cx="19392900" cy="18965862"/>
          </a:xfrm>
          <a:prstGeom prst="rect">
            <a:avLst/>
          </a:prstGeo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5555" y="7369176"/>
            <a:ext cx="19401368" cy="3070225"/>
          </a:xfrm>
          <a:prstGeom prst="rect">
            <a:avLst/>
          </a:prstGeo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5555" y="10439401"/>
            <a:ext cx="19401368" cy="18965862"/>
          </a:xfrm>
          <a:prstGeom prst="rect">
            <a:avLst/>
          </a:prstGeo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059614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smtId="4294967295"/>
            </a:defPPr>
          </a:lstStyle>
          <a:p>
            <a:r>
              <a:rPr lang="en-US"/>
              <a:t>Click to edit Master title style</a:t>
            </a:r>
          </a:p>
        </p:txBody>
      </p:sp>
    </p:spTree>
    <p:extLst>
      <p:ext uri="{BB962C8B-B14F-4D97-AF65-F5344CB8AC3E}">
        <p14:creationId xmlns:p14="http://schemas.microsoft.com/office/powerpoint/2010/main" val="224570457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98106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278" y="1311275"/>
            <a:ext cx="14439900" cy="5576888"/>
          </a:xfrm>
          <a:prstGeom prst="rect">
            <a:avLst/>
          </a:prstGeo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7160523" y="1311275"/>
            <a:ext cx="24536400" cy="28093988"/>
          </a:xfrm>
          <a:prstGeom prst="rect">
            <a:avLst/>
          </a:prstGeo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278" y="6888163"/>
            <a:ext cx="14439900" cy="22517100"/>
          </a:xfrm>
          <a:prstGeom prst="rect">
            <a:avLst/>
          </a:prstGeo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1175467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3545" y="23042564"/>
            <a:ext cx="26334157" cy="2720975"/>
          </a:xfrm>
          <a:prstGeom prst="rect">
            <a:avLst/>
          </a:prstGeo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8603545" y="2941639"/>
            <a:ext cx="26334157" cy="19750088"/>
          </a:xfrm>
          <a:prstGeom prst="rect">
            <a:avLst/>
          </a:prstGeo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3545" y="25763539"/>
            <a:ext cx="26334157" cy="3862387"/>
          </a:xfrm>
          <a:prstGeom prst="rect">
            <a:avLst/>
          </a:prstGeo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7395915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New picture"/>
          <p:cNvPicPr/>
          <p:nvPr/>
        </p:nvPicPr>
        <p:blipFill dpi="0">
          <a:blip r:embed="rId13"/>
          <a:stretch>
            <a:fillRect/>
          </a:stretch>
        </p:blipFill>
        <p:spPr>
          <a:xfrm rot="16200000">
            <a:off x="-11506200" y="16459200"/>
            <a:ext cx="14274800" cy="4368800"/>
          </a:xfrm>
          <a:prstGeom prst="rect">
            <a:avLst/>
          </a:prstGeom>
        </p:spPr>
      </p:pic>
      <p:pic>
        <p:nvPicPr>
          <p:cNvPr id="3" name="New picture"/>
          <p:cNvPicPr/>
          <p:nvPr/>
        </p:nvPicPr>
        <p:blipFill dpi="0">
          <a:blip r:embed="rId13"/>
          <a:stretch>
            <a:fillRect/>
          </a:stretch>
        </p:blipFill>
        <p:spPr>
          <a:xfrm rot="5400000">
            <a:off x="41122600" y="16459200"/>
            <a:ext cx="14274800" cy="4368800"/>
          </a:xfrm>
          <a:prstGeom prst="rect">
            <a:avLst/>
          </a:prstGeom>
        </p:spPr>
      </p:pic>
      <p:pic>
        <p:nvPicPr>
          <p:cNvPr id="4" name="New picture"/>
          <p:cNvPicPr/>
          <p:nvPr/>
        </p:nvPicPr>
        <p:blipFill dpi="0">
          <a:blip r:embed="rId14"/>
          <a:stretch>
            <a:fillRect/>
          </a:stretch>
        </p:blipFill>
        <p:spPr>
          <a:xfrm>
            <a:off x="6661150" y="33426400"/>
            <a:ext cx="30568900" cy="1549400"/>
          </a:xfrm>
          <a:prstGeom prst="rect">
            <a:avLst/>
          </a:prstGeom>
        </p:spPr>
      </p:pic>
      <p:sp>
        <p:nvSpPr>
          <p:cNvPr id="5" name="New shape"/>
          <p:cNvSpPr/>
          <p:nvPr/>
        </p:nvSpPr>
        <p:spPr>
          <a:xfrm>
            <a:off x="666115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l"/>
            <a:r>
              <a:rPr sz="4880">
                <a:solidFill>
                  <a:srgbClr val="808080"/>
                </a:solidFill>
              </a:rPr>
              <a:t>Template ID: multicolorgradients  Size: 48x36 (trifold)</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3074988" rtl="0" eaLnBrk="0" fontAlgn="base" hangingPunct="0">
        <a:spcBef>
          <a:spcPct val="0"/>
        </a:spcBef>
        <a:spcAft>
          <a:spcPct val="0"/>
        </a:spcAft>
        <a:defRPr sz="14800">
          <a:solidFill>
            <a:schemeClr val="tx2"/>
          </a:solidFill>
          <a:latin typeface="+mj-lt"/>
          <a:ea typeface="+mj-ea"/>
          <a:cs typeface="+mj-cs"/>
        </a:defRPr>
      </a:lvl1pPr>
      <a:lvl2pPr algn="ctr" defTabSz="3074988" rtl="0" eaLnBrk="0" fontAlgn="base" hangingPunct="0">
        <a:spcBef>
          <a:spcPct val="0"/>
        </a:spcBef>
        <a:spcAft>
          <a:spcPct val="0"/>
        </a:spcAft>
        <a:defRPr sz="14800">
          <a:solidFill>
            <a:schemeClr val="tx2"/>
          </a:solidFill>
          <a:latin typeface="Times New Roman" pitchFamily="18" charset="0"/>
        </a:defRPr>
      </a:lvl2pPr>
      <a:lvl3pPr algn="ctr" defTabSz="3074988" rtl="0" eaLnBrk="0" fontAlgn="base" hangingPunct="0">
        <a:spcBef>
          <a:spcPct val="0"/>
        </a:spcBef>
        <a:spcAft>
          <a:spcPct val="0"/>
        </a:spcAft>
        <a:defRPr sz="14800">
          <a:solidFill>
            <a:schemeClr val="tx2"/>
          </a:solidFill>
          <a:latin typeface="Times New Roman" pitchFamily="18" charset="0"/>
        </a:defRPr>
      </a:lvl3pPr>
      <a:lvl4pPr algn="ctr" defTabSz="3074988" rtl="0" eaLnBrk="0" fontAlgn="base" hangingPunct="0">
        <a:spcBef>
          <a:spcPct val="0"/>
        </a:spcBef>
        <a:spcAft>
          <a:spcPct val="0"/>
        </a:spcAft>
        <a:defRPr sz="14800">
          <a:solidFill>
            <a:schemeClr val="tx2"/>
          </a:solidFill>
          <a:latin typeface="Times New Roman" pitchFamily="18" charset="0"/>
        </a:defRPr>
      </a:lvl4pPr>
      <a:lvl5pPr algn="ctr" defTabSz="3074988" rtl="0" eaLnBrk="0" fontAlgn="base" hangingPunct="0">
        <a:spcBef>
          <a:spcPct val="0"/>
        </a:spcBef>
        <a:spcAft>
          <a:spcPct val="0"/>
        </a:spcAft>
        <a:defRPr sz="14800">
          <a:solidFill>
            <a:schemeClr val="tx2"/>
          </a:solidFill>
          <a:latin typeface="Times New Roman" pitchFamily="18" charset="0"/>
        </a:defRPr>
      </a:lvl5pPr>
      <a:lvl6pPr marL="457200" algn="ctr" defTabSz="3074988" rtl="0" eaLnBrk="0" fontAlgn="base" hangingPunct="0">
        <a:spcBef>
          <a:spcPct val="0"/>
        </a:spcBef>
        <a:spcAft>
          <a:spcPct val="0"/>
        </a:spcAft>
        <a:defRPr sz="14800">
          <a:solidFill>
            <a:schemeClr val="tx2"/>
          </a:solidFill>
          <a:latin typeface="Times New Roman" pitchFamily="18" charset="0"/>
        </a:defRPr>
      </a:lvl6pPr>
      <a:lvl7pPr marL="914400" algn="ctr" defTabSz="3074988" rtl="0" eaLnBrk="0" fontAlgn="base" hangingPunct="0">
        <a:spcBef>
          <a:spcPct val="0"/>
        </a:spcBef>
        <a:spcAft>
          <a:spcPct val="0"/>
        </a:spcAft>
        <a:defRPr sz="14800">
          <a:solidFill>
            <a:schemeClr val="tx2"/>
          </a:solidFill>
          <a:latin typeface="Times New Roman" pitchFamily="18" charset="0"/>
        </a:defRPr>
      </a:lvl7pPr>
      <a:lvl8pPr marL="1371600" algn="ctr" defTabSz="3074988" rtl="0" eaLnBrk="0" fontAlgn="base" hangingPunct="0">
        <a:spcBef>
          <a:spcPct val="0"/>
        </a:spcBef>
        <a:spcAft>
          <a:spcPct val="0"/>
        </a:spcAft>
        <a:defRPr sz="14800">
          <a:solidFill>
            <a:schemeClr val="tx2"/>
          </a:solidFill>
          <a:latin typeface="Times New Roman" pitchFamily="18" charset="0"/>
        </a:defRPr>
      </a:lvl8pPr>
      <a:lvl9pPr marL="1828800" algn="ctr" defTabSz="3074988" rtl="0" eaLnBrk="0" fontAlgn="base" hangingPunct="0">
        <a:spcBef>
          <a:spcPct val="0"/>
        </a:spcBef>
        <a:spcAft>
          <a:spcPct val="0"/>
        </a:spcAft>
        <a:defRPr sz="14800">
          <a:solidFill>
            <a:schemeClr val="tx2"/>
          </a:solidFill>
          <a:latin typeface="Times New Roman" pitchFamily="18" charset="0"/>
        </a:defRPr>
      </a:lvl9pPr>
    </p:titleStyle>
    <p:bodyStyle>
      <a:defPPr>
        <a:defRPr kern="1200" smtId="4294967295"/>
      </a:defPPr>
      <a:lvl1pPr marL="1150938" indent="-1150938" algn="l" defTabSz="3074988" rtl="0" eaLnBrk="0" fontAlgn="base" hangingPunct="0">
        <a:spcBef>
          <a:spcPct val="20000"/>
        </a:spcBef>
        <a:spcAft>
          <a:spcPct val="0"/>
        </a:spcAft>
        <a:buChar char="•"/>
        <a:defRPr sz="10700">
          <a:solidFill>
            <a:schemeClr val="tx1"/>
          </a:solidFill>
          <a:latin typeface="+mn-lt"/>
          <a:ea typeface="+mn-ea"/>
          <a:cs typeface="+mn-cs"/>
        </a:defRPr>
      </a:lvl1pPr>
      <a:lvl2pPr marL="2497138" indent="-960438" algn="l" defTabSz="3074988" rtl="0" eaLnBrk="0" fontAlgn="base" hangingPunct="0">
        <a:spcBef>
          <a:spcPct val="20000"/>
        </a:spcBef>
        <a:spcAft>
          <a:spcPct val="0"/>
        </a:spcAft>
        <a:buChar char="–"/>
        <a:defRPr sz="9500">
          <a:solidFill>
            <a:schemeClr val="tx1"/>
          </a:solidFill>
          <a:latin typeface="+mn-lt"/>
        </a:defRPr>
      </a:lvl2pPr>
      <a:lvl3pPr marL="3843338" indent="-768350" algn="l" defTabSz="3074988" rtl="0" eaLnBrk="0" fontAlgn="base" hangingPunct="0">
        <a:spcBef>
          <a:spcPct val="20000"/>
        </a:spcBef>
        <a:spcAft>
          <a:spcPct val="0"/>
        </a:spcAft>
        <a:buChar char="•"/>
        <a:defRPr sz="8100">
          <a:solidFill>
            <a:schemeClr val="tx1"/>
          </a:solidFill>
          <a:latin typeface="+mn-lt"/>
        </a:defRPr>
      </a:lvl3pPr>
      <a:lvl4pPr marL="5384800" indent="-773113" algn="l" defTabSz="3074988" rtl="0" eaLnBrk="0" fontAlgn="base" hangingPunct="0">
        <a:spcBef>
          <a:spcPct val="20000"/>
        </a:spcBef>
        <a:spcAft>
          <a:spcPct val="0"/>
        </a:spcAft>
        <a:buChar char="–"/>
        <a:defRPr sz="6500">
          <a:solidFill>
            <a:schemeClr val="tx1"/>
          </a:solidFill>
          <a:latin typeface="+mn-lt"/>
        </a:defRPr>
      </a:lvl4pPr>
      <a:lvl5pPr marL="6921500" indent="-768350" algn="l" defTabSz="3074988" rtl="0" eaLnBrk="0" fontAlgn="base" hangingPunct="0">
        <a:spcBef>
          <a:spcPct val="20000"/>
        </a:spcBef>
        <a:spcAft>
          <a:spcPct val="0"/>
        </a:spcAft>
        <a:buChar char="»"/>
        <a:defRPr sz="6500">
          <a:solidFill>
            <a:schemeClr val="tx1"/>
          </a:solidFill>
          <a:latin typeface="+mn-lt"/>
        </a:defRPr>
      </a:lvl5pPr>
      <a:lvl6pPr marL="7378700" indent="-768350" algn="l" defTabSz="3074988" rtl="0" eaLnBrk="0" fontAlgn="base" hangingPunct="0">
        <a:spcBef>
          <a:spcPct val="20000"/>
        </a:spcBef>
        <a:spcAft>
          <a:spcPct val="0"/>
        </a:spcAft>
        <a:buChar char="»"/>
        <a:defRPr sz="6500">
          <a:solidFill>
            <a:schemeClr val="tx1"/>
          </a:solidFill>
          <a:latin typeface="+mn-lt"/>
        </a:defRPr>
      </a:lvl6pPr>
      <a:lvl7pPr marL="7835900" indent="-768350" algn="l" defTabSz="3074988" rtl="0" eaLnBrk="0" fontAlgn="base" hangingPunct="0">
        <a:spcBef>
          <a:spcPct val="20000"/>
        </a:spcBef>
        <a:spcAft>
          <a:spcPct val="0"/>
        </a:spcAft>
        <a:buChar char="»"/>
        <a:defRPr sz="6500">
          <a:solidFill>
            <a:schemeClr val="tx1"/>
          </a:solidFill>
          <a:latin typeface="+mn-lt"/>
        </a:defRPr>
      </a:lvl7pPr>
      <a:lvl8pPr marL="8293100" indent="-768350" algn="l" defTabSz="3074988" rtl="0" eaLnBrk="0" fontAlgn="base" hangingPunct="0">
        <a:spcBef>
          <a:spcPct val="20000"/>
        </a:spcBef>
        <a:spcAft>
          <a:spcPct val="0"/>
        </a:spcAft>
        <a:buChar char="»"/>
        <a:defRPr sz="6500">
          <a:solidFill>
            <a:schemeClr val="tx1"/>
          </a:solidFill>
          <a:latin typeface="+mn-lt"/>
        </a:defRPr>
      </a:lvl8pPr>
      <a:lvl9pPr marL="8750300" indent="-768350" algn="l" defTabSz="3074988" rtl="0" eaLnBrk="0" fontAlgn="base" hangingPunct="0">
        <a:spcBef>
          <a:spcPct val="20000"/>
        </a:spcBef>
        <a:spcAft>
          <a:spcPct val="0"/>
        </a:spcAft>
        <a:buChar char="»"/>
        <a:defRPr sz="65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jp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shadeToTitle="1">
        <a:gradFill rotWithShape="0">
          <a:gsLst>
            <a:gs pos="0">
              <a:schemeClr val="bg1"/>
            </a:gs>
            <a:gs pos="100000">
              <a:schemeClr val="tx2">
                <a:lumMod val="40000"/>
                <a:lumOff val="6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170" name="矩形 169">
            <a:extLst>
              <a:ext uri="{FF2B5EF4-FFF2-40B4-BE49-F238E27FC236}">
                <a16:creationId xmlns:a16="http://schemas.microsoft.com/office/drawing/2014/main" id="{575D52F8-5D1C-9440-B2A6-971BBDF754E9}"/>
              </a:ext>
            </a:extLst>
          </p:cNvPr>
          <p:cNvSpPr/>
          <p:nvPr/>
        </p:nvSpPr>
        <p:spPr bwMode="auto">
          <a:xfrm>
            <a:off x="32842200" y="6353488"/>
            <a:ext cx="10527274" cy="26058919"/>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ndParaRPr>
          </a:p>
        </p:txBody>
      </p:sp>
      <p:sp>
        <p:nvSpPr>
          <p:cNvPr id="169" name="矩形 168">
            <a:extLst>
              <a:ext uri="{FF2B5EF4-FFF2-40B4-BE49-F238E27FC236}">
                <a16:creationId xmlns:a16="http://schemas.microsoft.com/office/drawing/2014/main" id="{917CD02B-2E55-9949-96F0-638285FD21C3}"/>
              </a:ext>
            </a:extLst>
          </p:cNvPr>
          <p:cNvSpPr/>
          <p:nvPr/>
        </p:nvSpPr>
        <p:spPr bwMode="auto">
          <a:xfrm>
            <a:off x="22555200" y="14387086"/>
            <a:ext cx="9546450" cy="12830333"/>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ndParaRPr>
          </a:p>
        </p:txBody>
      </p:sp>
      <p:sp>
        <p:nvSpPr>
          <p:cNvPr id="168" name="矩形 167">
            <a:extLst>
              <a:ext uri="{FF2B5EF4-FFF2-40B4-BE49-F238E27FC236}">
                <a16:creationId xmlns:a16="http://schemas.microsoft.com/office/drawing/2014/main" id="{C4F2EB5A-717C-C54D-ABAD-F5835D4654D7}"/>
              </a:ext>
            </a:extLst>
          </p:cNvPr>
          <p:cNvSpPr/>
          <p:nvPr/>
        </p:nvSpPr>
        <p:spPr bwMode="auto">
          <a:xfrm>
            <a:off x="11066395" y="27876066"/>
            <a:ext cx="21023816" cy="4564613"/>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ndParaRPr>
          </a:p>
        </p:txBody>
      </p:sp>
      <p:sp>
        <p:nvSpPr>
          <p:cNvPr id="167" name="矩形 166">
            <a:extLst>
              <a:ext uri="{FF2B5EF4-FFF2-40B4-BE49-F238E27FC236}">
                <a16:creationId xmlns:a16="http://schemas.microsoft.com/office/drawing/2014/main" id="{795BC72C-7093-8845-AEBA-D6614FE28FED}"/>
              </a:ext>
            </a:extLst>
          </p:cNvPr>
          <p:cNvSpPr/>
          <p:nvPr/>
        </p:nvSpPr>
        <p:spPr bwMode="auto">
          <a:xfrm>
            <a:off x="11066395" y="12380996"/>
            <a:ext cx="10722472" cy="15526775"/>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ndParaRPr>
          </a:p>
        </p:txBody>
      </p:sp>
      <p:sp>
        <p:nvSpPr>
          <p:cNvPr id="160" name="矩形 159">
            <a:extLst>
              <a:ext uri="{FF2B5EF4-FFF2-40B4-BE49-F238E27FC236}">
                <a16:creationId xmlns:a16="http://schemas.microsoft.com/office/drawing/2014/main" id="{65D896D4-9D81-ED40-B230-233C15A48B27}"/>
              </a:ext>
            </a:extLst>
          </p:cNvPr>
          <p:cNvSpPr/>
          <p:nvPr/>
        </p:nvSpPr>
        <p:spPr bwMode="auto">
          <a:xfrm>
            <a:off x="11066395" y="5756108"/>
            <a:ext cx="21088490" cy="7554847"/>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ndParaRPr>
          </a:p>
        </p:txBody>
      </p:sp>
      <p:grpSp>
        <p:nvGrpSpPr>
          <p:cNvPr id="2" name="Group 1"/>
          <p:cNvGrpSpPr/>
          <p:nvPr/>
        </p:nvGrpSpPr>
        <p:grpSpPr>
          <a:xfrm>
            <a:off x="1" y="32657"/>
            <a:ext cx="43891200" cy="4941897"/>
            <a:chOff x="412914" y="495300"/>
            <a:chExt cx="43159785" cy="4941897"/>
          </a:xfrm>
          <a:solidFill>
            <a:srgbClr val="00B050"/>
          </a:solidFill>
        </p:grpSpPr>
        <p:sp>
          <p:nvSpPr>
            <p:cNvPr id="28" name="Text Box 241"/>
            <p:cNvSpPr txBox="1">
              <a:spLocks noChangeArrowheads="1"/>
            </p:cNvSpPr>
            <p:nvPr/>
          </p:nvSpPr>
          <p:spPr bwMode="auto">
            <a:xfrm>
              <a:off x="1054474" y="495301"/>
              <a:ext cx="41782253" cy="4610099"/>
            </a:xfrm>
            <a:prstGeom prst="rect">
              <a:avLst/>
            </a:prstGeom>
            <a:grpFill/>
            <a:ln w="25400">
              <a:noFill/>
              <a:miter lim="800000"/>
            </a:ln>
          </p:spPr>
          <p:txBody>
            <a:bodyPr lIns="61170" tIns="30584" rIns="61170" bIns="30584" anchor="ctr"/>
            <a:lstStyle>
              <a:defPPr>
                <a:defRPr kern="1200" smtId="4294967295"/>
              </a:defPPr>
              <a:lvl1pPr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ctr"/>
              <a:endParaRPr lang="en-US" altLang="zh-CN" sz="4200" b="1" i="1" u="sng">
                <a:solidFill>
                  <a:schemeClr val="bg1"/>
                </a:solidFill>
                <a:latin typeface="Arial"/>
                <a:ea typeface="SimSun" pitchFamily="2" charset="-122"/>
              </a:endParaRPr>
            </a:p>
          </p:txBody>
        </p:sp>
        <p:sp>
          <p:nvSpPr>
            <p:cNvPr id="35" name="Text Box 241"/>
            <p:cNvSpPr txBox="1">
              <a:spLocks noChangeArrowheads="1"/>
            </p:cNvSpPr>
            <p:nvPr/>
          </p:nvSpPr>
          <p:spPr bwMode="auto">
            <a:xfrm>
              <a:off x="412914" y="495300"/>
              <a:ext cx="43159785" cy="4941897"/>
            </a:xfrm>
            <a:prstGeom prst="rect">
              <a:avLst/>
            </a:prstGeom>
            <a:blipFill>
              <a:blip r:embed="rId3"/>
              <a:tile tx="0" ty="0" sx="100000" sy="100000" flip="none" algn="tl"/>
            </a:blipFill>
            <a:ln w="25400">
              <a:solidFill>
                <a:schemeClr val="accent1"/>
              </a:solidFill>
              <a:miter lim="800000"/>
            </a:ln>
          </p:spPr>
          <p:txBody>
            <a:bodyPr lIns="61170" tIns="30584" rIns="61170" bIns="30584" anchor="ctr"/>
            <a:lstStyle>
              <a:defPPr>
                <a:defRPr kern="1200" smtId="4294967295"/>
              </a:defPPr>
              <a:lvl1pPr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ctr"/>
              <a:endParaRPr lang="en-US" altLang="zh-CN" sz="4200" b="1" i="1" u="sng">
                <a:solidFill>
                  <a:schemeClr val="bg1"/>
                </a:solidFill>
                <a:latin typeface="Arial"/>
                <a:ea typeface="SimSun" pitchFamily="2" charset="-122"/>
              </a:endParaRPr>
            </a:p>
          </p:txBody>
        </p:sp>
      </p:grpSp>
      <p:sp>
        <p:nvSpPr>
          <p:cNvPr id="36" name="Text Box 262"/>
          <p:cNvSpPr txBox="1">
            <a:spLocks noChangeArrowheads="1"/>
          </p:cNvSpPr>
          <p:nvPr/>
        </p:nvSpPr>
        <p:spPr bwMode="auto">
          <a:xfrm>
            <a:off x="11276669" y="533400"/>
            <a:ext cx="21364801" cy="3718814"/>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BF0B"/>
                  </a:outerShdw>
                </a:effectLst>
              </a14:hiddenEffects>
            </a:ext>
          </a:extLst>
        </p:spPr>
        <p:txBody>
          <a:bodyPr lIns="61170" tIns="30584" rIns="61170" bIns="30584" anchor="ctr"/>
          <a:lstStyle>
            <a:defPPr>
              <a:defRPr kern="1200" smtId="4294967295"/>
            </a:defPPr>
            <a:lvl1pPr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r>
              <a:rPr lang="en-US" altLang="zh-CN" sz="7200" dirty="0">
                <a:solidFill>
                  <a:schemeClr val="bg1"/>
                </a:solidFill>
                <a:effectLst/>
                <a:latin typeface="Arial Rounded MT Bold" panose="020F0704030504030204" pitchFamily="34" charset="0"/>
              </a:rPr>
              <a:t>Long Short Term Memory </a:t>
            </a:r>
            <a:r>
              <a:rPr lang="en-US" altLang="zh-Hans" sz="7200" dirty="0">
                <a:solidFill>
                  <a:schemeClr val="bg1"/>
                </a:solidFill>
                <a:effectLst/>
                <a:latin typeface="Arial Rounded MT Bold" panose="020F0704030504030204" pitchFamily="34" charset="0"/>
              </a:rPr>
              <a:t>Neural Network Software that Predicts Salmon Spawning</a:t>
            </a:r>
            <a:endParaRPr lang="zh-CN" altLang="zh-CN" sz="7200" dirty="0">
              <a:solidFill>
                <a:schemeClr val="bg1"/>
              </a:solidFill>
              <a:effectLst/>
              <a:latin typeface="Arial Rounded MT Bold" panose="020F0704030504030204" pitchFamily="34" charset="0"/>
            </a:endParaRPr>
          </a:p>
        </p:txBody>
      </p:sp>
      <p:sp>
        <p:nvSpPr>
          <p:cNvPr id="37" name="Text Box 242"/>
          <p:cNvSpPr txBox="1">
            <a:spLocks noChangeArrowheads="1"/>
          </p:cNvSpPr>
          <p:nvPr/>
        </p:nvSpPr>
        <p:spPr bwMode="auto">
          <a:xfrm>
            <a:off x="393676" y="6149089"/>
            <a:ext cx="10121924" cy="10125849"/>
          </a:xfrm>
          <a:prstGeom prst="rect">
            <a:avLst/>
          </a:prstGeom>
          <a:solidFill>
            <a:schemeClr val="bg1"/>
          </a:solidFill>
          <a:ln w="57150" cmpd="thinThick">
            <a:noFill/>
            <a:miter lim="800000"/>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endParaRPr lang="en-US" altLang="zh-CN" sz="2000" dirty="0">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altLang="zh-CN" sz="2800" dirty="0">
                <a:effectLst/>
                <a:latin typeface="Arial" panose="020B0604020202020204" pitchFamily="34" charset="0"/>
                <a:cs typeface="Arial" panose="020B0604020202020204" pitchFamily="34" charset="0"/>
              </a:rPr>
              <a:t>The project focusses on s</a:t>
            </a:r>
            <a:r>
              <a:rPr lang="zh-CN" altLang="zh-CN" sz="2800" dirty="0">
                <a:effectLst/>
                <a:latin typeface="Arial" panose="020B0604020202020204" pitchFamily="34" charset="0"/>
                <a:cs typeface="Arial" panose="020B0604020202020204" pitchFamily="34" charset="0"/>
              </a:rPr>
              <a:t>tatistical analysis software that uses machine learning to analyze the relationship between variables and predict salmon spawning</a:t>
            </a:r>
            <a:r>
              <a:rPr lang="en-US" altLang="zh-CN" sz="2800" dirty="0">
                <a:effectLst/>
                <a:latin typeface="Arial" panose="020B0604020202020204" pitchFamily="34" charset="0"/>
                <a:cs typeface="Arial" panose="020B0604020202020204" pitchFamily="34" charset="0"/>
              </a:rPr>
              <a:t> (preseason prediction)</a:t>
            </a:r>
            <a:r>
              <a:rPr lang="zh-CN" altLang="zh-CN" sz="2800" dirty="0">
                <a:effectLst/>
                <a:latin typeface="Arial" panose="020B0604020202020204" pitchFamily="34" charset="0"/>
                <a:cs typeface="Arial" panose="020B0604020202020204" pitchFamily="34" charset="0"/>
              </a:rPr>
              <a:t>. </a:t>
            </a:r>
            <a:endParaRPr lang="en-US" altLang="zh-CN" sz="2800" dirty="0">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2800" dirty="0">
                <a:effectLst/>
                <a:latin typeface="Arial" panose="020B0604020202020204" pitchFamily="34" charset="0"/>
                <a:cs typeface="Arial" panose="020B0604020202020204" pitchFamily="34" charset="0"/>
              </a:rPr>
              <a:t>Current market salmon prediction models have a large mean percent error rate of up to 30 percent.</a:t>
            </a:r>
          </a:p>
          <a:p>
            <a:pPr marL="342900" indent="-342900">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2800" dirty="0">
                <a:effectLst/>
                <a:latin typeface="Arial" panose="020B0604020202020204" pitchFamily="34" charset="0"/>
                <a:cs typeface="Arial" panose="020B0604020202020204" pitchFamily="34" charset="0"/>
              </a:rPr>
              <a:t>Only statisticians have enough knowledge to use the current market salmon prediction models. </a:t>
            </a:r>
          </a:p>
          <a:p>
            <a:pPr marL="342900" indent="-342900">
              <a:buFont typeface="Arial" panose="020B0604020202020204" pitchFamily="34" charset="0"/>
              <a:buChar char="•"/>
            </a:pPr>
            <a:endParaRPr lang="en-US" altLang="zh-CN" sz="2000" dirty="0">
              <a:effectLst/>
              <a:latin typeface="Arial" panose="020B0604020202020204" pitchFamily="34" charset="0"/>
              <a:cs typeface="Arial" panose="020B0604020202020204" pitchFamily="34" charset="0"/>
            </a:endParaRPr>
          </a:p>
          <a:p>
            <a:endParaRPr lang="en-US" altLang="zh-CN" sz="2000" dirty="0">
              <a:effectLst/>
              <a:latin typeface="Arial" panose="020B0604020202020204" pitchFamily="34" charset="0"/>
              <a:cs typeface="Arial" panose="020B0604020202020204" pitchFamily="34" charset="0"/>
            </a:endParaRPr>
          </a:p>
          <a:p>
            <a:endParaRPr lang="en-US" altLang="zh-CN" sz="2000" dirty="0">
              <a:effectLst/>
              <a:latin typeface="Arial" panose="020B0604020202020204" pitchFamily="34" charset="0"/>
              <a:cs typeface="Arial" panose="020B0604020202020204" pitchFamily="34" charset="0"/>
            </a:endParaRPr>
          </a:p>
          <a:p>
            <a:endParaRPr lang="en-US" altLang="zh-CN" sz="2000" dirty="0">
              <a:effectLst/>
              <a:latin typeface="Arial" panose="020B0604020202020204" pitchFamily="34" charset="0"/>
              <a:cs typeface="Arial" panose="020B0604020202020204" pitchFamily="34" charset="0"/>
            </a:endParaRPr>
          </a:p>
          <a:p>
            <a:endParaRPr lang="en-US" altLang="zh-CN" sz="2000" dirty="0">
              <a:effectLst/>
              <a:latin typeface="Arial" panose="020B0604020202020204" pitchFamily="34" charset="0"/>
              <a:cs typeface="Arial" panose="020B0604020202020204" pitchFamily="34" charset="0"/>
            </a:endParaRPr>
          </a:p>
          <a:p>
            <a:endParaRPr lang="en-US" altLang="zh-CN" sz="2000" dirty="0">
              <a:effectLst/>
              <a:latin typeface="Arial" panose="020B0604020202020204" pitchFamily="34" charset="0"/>
              <a:cs typeface="Arial" panose="020B0604020202020204" pitchFamily="34" charset="0"/>
            </a:endParaRPr>
          </a:p>
          <a:p>
            <a:endParaRPr lang="en-US" altLang="zh-CN" sz="2000" dirty="0">
              <a:effectLst/>
              <a:latin typeface="Arial" panose="020B0604020202020204" pitchFamily="34" charset="0"/>
              <a:cs typeface="Arial" panose="020B0604020202020204" pitchFamily="34" charset="0"/>
            </a:endParaRPr>
          </a:p>
          <a:p>
            <a:endParaRPr lang="en-US" altLang="zh-CN" sz="2000" dirty="0">
              <a:effectLst/>
              <a:latin typeface="Arial" panose="020B0604020202020204" pitchFamily="34" charset="0"/>
              <a:cs typeface="Arial" panose="020B0604020202020204" pitchFamily="34" charset="0"/>
            </a:endParaRPr>
          </a:p>
          <a:p>
            <a:endParaRPr lang="en-US" altLang="zh-CN" sz="2000" dirty="0">
              <a:effectLst/>
              <a:latin typeface="Arial" panose="020B0604020202020204" pitchFamily="34" charset="0"/>
              <a:cs typeface="Arial" panose="020B0604020202020204" pitchFamily="34" charset="0"/>
            </a:endParaRPr>
          </a:p>
          <a:p>
            <a:endParaRPr lang="en-US" altLang="zh-CN" sz="2000" dirty="0">
              <a:effectLst/>
              <a:latin typeface="Arial" panose="020B0604020202020204" pitchFamily="34" charset="0"/>
              <a:cs typeface="Arial" panose="020B0604020202020204" pitchFamily="34" charset="0"/>
            </a:endParaRPr>
          </a:p>
          <a:p>
            <a:endParaRPr lang="en-US" altLang="zh-CN" sz="2000" dirty="0">
              <a:effectLst/>
              <a:latin typeface="Arial" panose="020B0604020202020204" pitchFamily="34" charset="0"/>
              <a:cs typeface="Arial" panose="020B0604020202020204" pitchFamily="34" charset="0"/>
            </a:endParaRPr>
          </a:p>
          <a:p>
            <a:endParaRPr lang="en-US" altLang="zh-CN" sz="2000" dirty="0">
              <a:effectLst/>
              <a:latin typeface="Arial" panose="020B0604020202020204" pitchFamily="34" charset="0"/>
              <a:cs typeface="Arial" panose="020B0604020202020204" pitchFamily="34" charset="0"/>
            </a:endParaRPr>
          </a:p>
          <a:p>
            <a:endParaRPr lang="en-US" altLang="zh-CN" sz="2000" dirty="0">
              <a:effectLst/>
              <a:latin typeface="Arial" panose="020B0604020202020204" pitchFamily="34" charset="0"/>
              <a:cs typeface="Arial" panose="020B0604020202020204" pitchFamily="34" charset="0"/>
            </a:endParaRPr>
          </a:p>
          <a:p>
            <a:endParaRPr lang="en-US" altLang="zh-CN" sz="2000" dirty="0">
              <a:effectLst/>
              <a:latin typeface="Arial" panose="020B0604020202020204" pitchFamily="34" charset="0"/>
              <a:cs typeface="Arial" panose="020B0604020202020204" pitchFamily="34" charset="0"/>
            </a:endParaRPr>
          </a:p>
          <a:p>
            <a:endParaRPr lang="zh-CN" altLang="zh-CN" sz="2000" dirty="0">
              <a:effectLst/>
              <a:latin typeface="Arial" panose="020B0604020202020204" pitchFamily="34" charset="0"/>
              <a:cs typeface="Arial" panose="020B0604020202020204" pitchFamily="34" charset="0"/>
            </a:endParaRPr>
          </a:p>
          <a:p>
            <a:r>
              <a:rPr lang="zh-CN" altLang="zh-CN" sz="2000" dirty="0">
                <a:effectLst/>
                <a:latin typeface="Arial" panose="020B0604020202020204" pitchFamily="34" charset="0"/>
                <a:cs typeface="Arial" panose="020B0604020202020204" pitchFamily="34" charset="0"/>
              </a:rPr>
              <a:t> </a:t>
            </a:r>
          </a:p>
          <a:p>
            <a:endParaRPr lang="en-US" altLang="zh-CN" sz="2000" dirty="0">
              <a:effectLst/>
              <a:latin typeface="Arial" panose="020B0604020202020204" pitchFamily="34" charset="0"/>
              <a:cs typeface="Arial" panose="020B0604020202020204" pitchFamily="34" charset="0"/>
            </a:endParaRPr>
          </a:p>
        </p:txBody>
      </p:sp>
      <p:sp>
        <p:nvSpPr>
          <p:cNvPr id="38" name="Text Box 247"/>
          <p:cNvSpPr txBox="1">
            <a:spLocks noChangeArrowheads="1"/>
          </p:cNvSpPr>
          <p:nvPr/>
        </p:nvSpPr>
        <p:spPr bwMode="auto">
          <a:xfrm>
            <a:off x="393676" y="16282409"/>
            <a:ext cx="10121924" cy="16158270"/>
          </a:xfrm>
          <a:prstGeom prst="rect">
            <a:avLst/>
          </a:prstGeom>
          <a:solidFill>
            <a:schemeClr val="bg1"/>
          </a:solidFill>
          <a:ln w="57150" cmpd="thinThick">
            <a:noFill/>
            <a:miter lim="800000"/>
          </a:ln>
          <a:extLst/>
        </p:spPr>
        <p:txBody>
          <a:bodyPr wrap="square" lIns="182880" tIns="91440" rIns="182880" bIns="182880">
            <a:spAutoFit/>
          </a:bodyPr>
          <a:lstStyle>
            <a:defPPr>
              <a:defRPr kern="1200" smtId="4294967295"/>
            </a:defPPr>
            <a:lvl1pPr defTabSz="612775">
              <a:defRPr sz="2400">
                <a:solidFill>
                  <a:schemeClr val="tx1"/>
                </a:solidFill>
                <a:latin typeface="Times New Roman" pitchFamily="18" charset="0"/>
              </a:defRPr>
            </a:lvl1pPr>
            <a:lvl2pPr marL="685800" indent="-227013"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lvl="1">
              <a:lnSpc>
                <a:spcPct val="120000"/>
              </a:lnSpc>
              <a:buFontTx/>
              <a:buChar char="•"/>
            </a:pPr>
            <a:endParaRPr lang="en-US" altLang="zh-CN" sz="2800" dirty="0">
              <a:latin typeface="Arial" panose="020B0604020202020204" pitchFamily="34" charset="0"/>
              <a:ea typeface="ＭＳ Ｐゴシック" charset="-128"/>
              <a:cs typeface="Arial" panose="020B0604020202020204" pitchFamily="34" charset="0"/>
            </a:endParaRPr>
          </a:p>
          <a:p>
            <a:pPr lvl="1">
              <a:lnSpc>
                <a:spcPct val="120000"/>
              </a:lnSpc>
              <a:buFontTx/>
              <a:buChar char="•"/>
            </a:pPr>
            <a:endParaRPr lang="en-US" altLang="zh-CN" sz="2800" dirty="0">
              <a:latin typeface="Arial" panose="020B0604020202020204" pitchFamily="34" charset="0"/>
              <a:ea typeface="ＭＳ Ｐゴシック" charset="-128"/>
              <a:cs typeface="Arial" panose="020B0604020202020204" pitchFamily="34" charset="0"/>
            </a:endParaRPr>
          </a:p>
          <a:p>
            <a:pPr lvl="1">
              <a:lnSpc>
                <a:spcPct val="120000"/>
              </a:lnSpc>
              <a:buFontTx/>
              <a:buChar char="•"/>
            </a:pPr>
            <a:endParaRPr lang="en-US" altLang="zh-CN" sz="2800" dirty="0">
              <a:latin typeface="Arial" panose="020B0604020202020204" pitchFamily="34" charset="0"/>
              <a:ea typeface="ＭＳ Ｐゴシック" charset="-128"/>
              <a:cs typeface="Arial" panose="020B0604020202020204" pitchFamily="34" charset="0"/>
            </a:endParaRPr>
          </a:p>
          <a:p>
            <a:pPr lvl="1">
              <a:lnSpc>
                <a:spcPct val="120000"/>
              </a:lnSpc>
              <a:buFontTx/>
              <a:buChar char="•"/>
            </a:pPr>
            <a:endParaRPr lang="en-US" altLang="zh-CN" sz="2800" dirty="0">
              <a:latin typeface="Arial" panose="020B0604020202020204" pitchFamily="34" charset="0"/>
              <a:ea typeface="ＭＳ Ｐゴシック" charset="-128"/>
              <a:cs typeface="Arial" panose="020B0604020202020204" pitchFamily="34" charset="0"/>
            </a:endParaRPr>
          </a:p>
          <a:p>
            <a:pPr lvl="1">
              <a:lnSpc>
                <a:spcPct val="120000"/>
              </a:lnSpc>
              <a:buFontTx/>
              <a:buChar char="•"/>
            </a:pPr>
            <a:endParaRPr lang="en-US" altLang="zh-CN" sz="2800" dirty="0">
              <a:latin typeface="Arial" panose="020B0604020202020204" pitchFamily="34" charset="0"/>
              <a:ea typeface="ＭＳ Ｐゴシック" charset="-128"/>
              <a:cs typeface="Arial" panose="020B0604020202020204" pitchFamily="34" charset="0"/>
            </a:endParaRPr>
          </a:p>
          <a:p>
            <a:endParaRPr lang="en-US" altLang="zh-CN" sz="2800" dirty="0">
              <a:latin typeface="Arial" panose="020B0604020202020204" pitchFamily="34" charset="0"/>
              <a:ea typeface="ＭＳ Ｐゴシック" charset="-128"/>
              <a:cs typeface="Arial" panose="020B0604020202020204" pitchFamily="34" charset="0"/>
            </a:endParaRPr>
          </a:p>
          <a:p>
            <a:endParaRPr lang="en-US" altLang="zh-CN" b="1" u="sng" dirty="0">
              <a:effectLst/>
              <a:latin typeface="Arial" panose="020B0604020202020204" pitchFamily="34" charset="0"/>
              <a:cs typeface="Arial" panose="020B0604020202020204" pitchFamily="34" charset="0"/>
            </a:endParaRPr>
          </a:p>
          <a:p>
            <a:endParaRPr lang="en-US" altLang="zh-CN" sz="2800" b="1" u="sng" dirty="0">
              <a:effectLst/>
              <a:latin typeface="Arial" panose="020B0604020202020204" pitchFamily="34" charset="0"/>
              <a:cs typeface="Arial" panose="020B0604020202020204" pitchFamily="34" charset="0"/>
            </a:endParaRPr>
          </a:p>
          <a:p>
            <a:endParaRPr lang="en-US" altLang="zh-CN" sz="2800" b="1" u="sng" dirty="0">
              <a:effectLst/>
              <a:latin typeface="Arial" panose="020B0604020202020204" pitchFamily="34" charset="0"/>
              <a:cs typeface="Arial" panose="020B0604020202020204" pitchFamily="34" charset="0"/>
            </a:endParaRPr>
          </a:p>
          <a:p>
            <a:r>
              <a:rPr lang="zh-CN" altLang="zh-CN" sz="2800" b="1" u="sng" dirty="0">
                <a:effectLst/>
                <a:latin typeface="Arial" panose="020B0604020202020204" pitchFamily="34" charset="0"/>
                <a:cs typeface="Arial" panose="020B0604020202020204" pitchFamily="34" charset="0"/>
              </a:rPr>
              <a:t>The importance of Salmon </a:t>
            </a:r>
            <a:r>
              <a:rPr lang="zh-CN" altLang="zh-CN" sz="2800" b="1" u="sng" dirty="0">
                <a:solidFill>
                  <a:srgbClr val="FF0000"/>
                </a:solidFill>
                <a:effectLst/>
                <a:latin typeface="Arial" panose="020B0604020202020204" pitchFamily="34" charset="0"/>
                <a:cs typeface="Arial" panose="020B0604020202020204" pitchFamily="34" charset="0"/>
              </a:rPr>
              <a:t>(</a:t>
            </a:r>
            <a:r>
              <a:rPr lang="en-US" altLang="zh-CN" sz="2800" b="1" u="sng" dirty="0">
                <a:solidFill>
                  <a:srgbClr val="FF0000"/>
                </a:solidFill>
                <a:effectLst/>
                <a:latin typeface="Arial" panose="020B0604020202020204" pitchFamily="34" charset="0"/>
                <a:cs typeface="Arial" panose="020B0604020202020204" pitchFamily="34" charset="0"/>
              </a:rPr>
              <a:t>PREDICTION</a:t>
            </a:r>
            <a:r>
              <a:rPr lang="zh-CN" altLang="zh-CN" sz="2800" b="1" u="sng" dirty="0">
                <a:solidFill>
                  <a:srgbClr val="FF0000"/>
                </a:solidFill>
                <a:effectLst/>
                <a:latin typeface="Arial" panose="020B0604020202020204" pitchFamily="34" charset="0"/>
                <a:cs typeface="Arial" panose="020B0604020202020204" pitchFamily="34" charset="0"/>
              </a:rPr>
              <a:t>)</a:t>
            </a:r>
            <a:endParaRPr lang="zh-CN" altLang="zh-CN" sz="2800" b="1" dirty="0">
              <a:solidFill>
                <a:srgbClr val="FF0000"/>
              </a:solidFill>
              <a:effectLst/>
              <a:latin typeface="Arial" panose="020B0604020202020204" pitchFamily="34" charset="0"/>
              <a:cs typeface="Arial" panose="020B0604020202020204" pitchFamily="34" charset="0"/>
            </a:endParaRPr>
          </a:p>
          <a:p>
            <a:r>
              <a:rPr lang="zh-CN" altLang="zh-CN" sz="2800" dirty="0">
                <a:effectLst/>
                <a:latin typeface="Arial" panose="020B0604020202020204" pitchFamily="34" charset="0"/>
                <a:cs typeface="Arial" panose="020B0604020202020204" pitchFamily="34" charset="0"/>
              </a:rPr>
              <a:t>In my</a:t>
            </a:r>
            <a:r>
              <a:rPr lang="en-US" altLang="zh-CN" sz="2800" dirty="0">
                <a:effectLst/>
                <a:latin typeface="Arial" panose="020B0604020202020204" pitchFamily="34" charset="0"/>
                <a:cs typeface="Arial" panose="020B0604020202020204" pitchFamily="34" charset="0"/>
              </a:rPr>
              <a:t> software,</a:t>
            </a:r>
            <a:r>
              <a:rPr lang="zh-CN" altLang="zh-CN" sz="2800" dirty="0">
                <a:effectLst/>
                <a:latin typeface="Arial" panose="020B0604020202020204" pitchFamily="34" charset="0"/>
                <a:cs typeface="Arial" panose="020B0604020202020204" pitchFamily="34" charset="0"/>
              </a:rPr>
              <a:t> salmon spawning</a:t>
            </a:r>
            <a:r>
              <a:rPr lang="en-US" altLang="zh-CN" sz="2800" dirty="0">
                <a:effectLst/>
                <a:latin typeface="Arial" panose="020B0604020202020204" pitchFamily="34" charset="0"/>
                <a:cs typeface="Arial" panose="020B0604020202020204" pitchFamily="34" charset="0"/>
              </a:rPr>
              <a:t> is </a:t>
            </a:r>
            <a:r>
              <a:rPr lang="zh-CN" altLang="zh-CN" sz="2800" dirty="0">
                <a:effectLst/>
                <a:latin typeface="Arial" panose="020B0604020202020204" pitchFamily="34" charset="0"/>
                <a:cs typeface="Arial" panose="020B0604020202020204" pitchFamily="34" charset="0"/>
              </a:rPr>
              <a:t>considered</a:t>
            </a:r>
            <a:r>
              <a:rPr lang="en-US" altLang="zh-CN" sz="2800" dirty="0">
                <a:effectLst/>
                <a:latin typeface="Arial" panose="020B0604020202020204" pitchFamily="34" charset="0"/>
                <a:cs typeface="Arial" panose="020B0604020202020204" pitchFamily="34" charset="0"/>
              </a:rPr>
              <a:t> </a:t>
            </a:r>
            <a:r>
              <a:rPr lang="zh-CN" altLang="zh-CN" sz="2800" dirty="0">
                <a:effectLst/>
                <a:latin typeface="Arial" panose="020B0604020202020204" pitchFamily="34" charset="0"/>
                <a:cs typeface="Arial" panose="020B0604020202020204" pitchFamily="34" charset="0"/>
              </a:rPr>
              <a:t>the output of the software because </a:t>
            </a:r>
            <a:r>
              <a:rPr lang="en-US" altLang="zh-CN" sz="2800" dirty="0">
                <a:effectLst/>
                <a:latin typeface="Arial" panose="020B0604020202020204" pitchFamily="34" charset="0"/>
                <a:cs typeface="Arial" panose="020B0604020202020204" pitchFamily="34" charset="0"/>
              </a:rPr>
              <a:t>many people are highly dependent upon the information. </a:t>
            </a:r>
            <a:r>
              <a:rPr lang="zh-CN" altLang="zh-CN" sz="2800" dirty="0">
                <a:effectLst/>
                <a:latin typeface="Arial" panose="020B0604020202020204" pitchFamily="34" charset="0"/>
                <a:cs typeface="Arial" panose="020B0604020202020204" pitchFamily="34" charset="0"/>
              </a:rPr>
              <a:t>More than 137 species depend on </a:t>
            </a:r>
            <a:r>
              <a:rPr lang="en-US" altLang="zh-CN" sz="2800" dirty="0">
                <a:effectLst/>
                <a:latin typeface="Arial" panose="020B0604020202020204" pitchFamily="34" charset="0"/>
                <a:cs typeface="Arial" panose="020B0604020202020204" pitchFamily="34" charset="0"/>
              </a:rPr>
              <a:t>a healthy and sustainable salmon stock</a:t>
            </a:r>
            <a:r>
              <a:rPr lang="zh-CN" altLang="zh-CN" sz="2800" dirty="0">
                <a:effectLst/>
                <a:latin typeface="Arial" panose="020B0604020202020204" pitchFamily="34" charset="0"/>
                <a:cs typeface="Arial" panose="020B0604020202020204" pitchFamily="34" charset="0"/>
              </a:rPr>
              <a:t>. Millions of people rely on salmon as a healthy food source. </a:t>
            </a:r>
            <a:endParaRPr lang="en-US" altLang="zh-CN" sz="2800" dirty="0">
              <a:effectLst/>
              <a:latin typeface="Arial" panose="020B0604020202020204" pitchFamily="34" charset="0"/>
              <a:cs typeface="Arial" panose="020B0604020202020204" pitchFamily="34" charset="0"/>
            </a:endParaRPr>
          </a:p>
          <a:p>
            <a:endParaRPr lang="en-US" altLang="zh-CN" sz="2800" b="1" dirty="0">
              <a:effectLst/>
              <a:latin typeface="Arial" panose="020B0604020202020204" pitchFamily="34" charset="0"/>
              <a:cs typeface="Arial" panose="020B0604020202020204" pitchFamily="34" charset="0"/>
            </a:endParaRPr>
          </a:p>
          <a:p>
            <a:r>
              <a:rPr lang="zh-CN" altLang="zh-CN" sz="2800" b="1" u="sng" dirty="0">
                <a:effectLst/>
                <a:latin typeface="Arial" panose="020B0604020202020204" pitchFamily="34" charset="0"/>
                <a:cs typeface="Arial" panose="020B0604020202020204" pitchFamily="34" charset="0"/>
              </a:rPr>
              <a:t>River Temperature</a:t>
            </a:r>
            <a:endParaRPr lang="zh-CN" altLang="zh-CN" sz="2800" b="1" dirty="0">
              <a:effectLst/>
              <a:latin typeface="Arial" panose="020B0604020202020204" pitchFamily="34" charset="0"/>
              <a:cs typeface="Arial" panose="020B0604020202020204" pitchFamily="34" charset="0"/>
            </a:endParaRPr>
          </a:p>
          <a:p>
            <a:r>
              <a:rPr lang="zh-CN" altLang="zh-CN" sz="2800" dirty="0">
                <a:effectLst/>
                <a:latin typeface="Arial" panose="020B0604020202020204" pitchFamily="34" charset="0"/>
                <a:cs typeface="Arial" panose="020B0604020202020204" pitchFamily="34" charset="0"/>
              </a:rPr>
              <a:t>The Fraser River is heating up because of climate change</a:t>
            </a:r>
            <a:r>
              <a:rPr lang="en-US" altLang="zh-CN" sz="2800" dirty="0">
                <a:effectLst/>
                <a:latin typeface="Arial" panose="020B0604020202020204" pitchFamily="34" charset="0"/>
                <a:cs typeface="Arial" panose="020B0604020202020204" pitchFamily="34" charset="0"/>
              </a:rPr>
              <a:t>, </a:t>
            </a:r>
            <a:r>
              <a:rPr lang="zh-CN" altLang="zh-CN" sz="2800" dirty="0">
                <a:effectLst/>
                <a:latin typeface="Arial" panose="020B0604020202020204" pitchFamily="34" charset="0"/>
                <a:cs typeface="Arial" panose="020B0604020202020204" pitchFamily="34" charset="0"/>
              </a:rPr>
              <a:t>and</a:t>
            </a:r>
            <a:r>
              <a:rPr lang="en-US" altLang="zh-CN" sz="2800" dirty="0">
                <a:effectLst/>
                <a:latin typeface="Arial" panose="020B0604020202020204" pitchFamily="34" charset="0"/>
                <a:cs typeface="Arial" panose="020B0604020202020204" pitchFamily="34" charset="0"/>
              </a:rPr>
              <a:t> </a:t>
            </a:r>
            <a:r>
              <a:rPr lang="zh-CN" altLang="zh-CN" sz="2800" dirty="0">
                <a:effectLst/>
                <a:latin typeface="Arial" panose="020B0604020202020204" pitchFamily="34" charset="0"/>
                <a:cs typeface="Arial" panose="020B0604020202020204" pitchFamily="34" charset="0"/>
              </a:rPr>
              <a:t>an increasing number of salmon are dying in the warmer water from diseases</a:t>
            </a:r>
            <a:r>
              <a:rPr lang="en-US" altLang="zh-CN" sz="2800" dirty="0">
                <a:effectLst/>
                <a:latin typeface="Arial" panose="020B0604020202020204" pitchFamily="34" charset="0"/>
                <a:cs typeface="Arial" panose="020B0604020202020204" pitchFamily="34" charset="0"/>
              </a:rPr>
              <a:t>, parasites</a:t>
            </a:r>
            <a:r>
              <a:rPr lang="zh-CN" altLang="zh-CN" sz="2800" dirty="0">
                <a:effectLst/>
                <a:latin typeface="Arial" panose="020B0604020202020204" pitchFamily="34" charset="0"/>
                <a:cs typeface="Arial" panose="020B0604020202020204" pitchFamily="34" charset="0"/>
              </a:rPr>
              <a:t> or cardiac collapse. </a:t>
            </a:r>
            <a:endParaRPr lang="en-US" altLang="zh-CN" sz="2800" dirty="0">
              <a:effectLst/>
              <a:latin typeface="Arial" panose="020B0604020202020204" pitchFamily="34" charset="0"/>
              <a:cs typeface="Arial" panose="020B0604020202020204" pitchFamily="34" charset="0"/>
            </a:endParaRPr>
          </a:p>
          <a:p>
            <a:endParaRPr lang="en-US" altLang="zh-CN" sz="2800" b="1" u="sng" dirty="0">
              <a:effectLst/>
              <a:latin typeface="Arial" panose="020B0604020202020204" pitchFamily="34" charset="0"/>
              <a:cs typeface="Arial" panose="020B0604020202020204" pitchFamily="34" charset="0"/>
            </a:endParaRPr>
          </a:p>
          <a:p>
            <a:r>
              <a:rPr lang="en-US" altLang="zh-CN" sz="2800" b="1" u="sng" dirty="0">
                <a:effectLst/>
                <a:latin typeface="Arial" panose="020B0604020202020204" pitchFamily="34" charset="0"/>
                <a:cs typeface="Arial" panose="020B0604020202020204" pitchFamily="34" charset="0"/>
              </a:rPr>
              <a:t>W</a:t>
            </a:r>
            <a:r>
              <a:rPr lang="zh-CN" altLang="zh-CN" sz="2800" b="1" u="sng" dirty="0">
                <a:effectLst/>
                <a:latin typeface="Arial" panose="020B0604020202020204" pitchFamily="34" charset="0"/>
                <a:cs typeface="Arial" panose="020B0604020202020204" pitchFamily="34" charset="0"/>
              </a:rPr>
              <a:t>ater discharge</a:t>
            </a:r>
            <a:endParaRPr lang="en-US" altLang="zh-CN" sz="2800" b="1" u="sng" dirty="0">
              <a:effectLst/>
              <a:latin typeface="Arial" panose="020B0604020202020204" pitchFamily="34" charset="0"/>
              <a:cs typeface="Arial" panose="020B0604020202020204" pitchFamily="34" charset="0"/>
            </a:endParaRPr>
          </a:p>
          <a:p>
            <a:r>
              <a:rPr lang="zh-CN" altLang="zh-CN" sz="2800" dirty="0">
                <a:effectLst/>
                <a:latin typeface="Arial" panose="020B0604020202020204" pitchFamily="34" charset="0"/>
                <a:cs typeface="Arial" panose="020B0604020202020204" pitchFamily="34" charset="0"/>
              </a:rPr>
              <a:t>Altering natural flows in rivers can also directly affect salmon by increasing water temperatures </a:t>
            </a:r>
            <a:r>
              <a:rPr lang="en-US" altLang="zh-CN" sz="2800" dirty="0">
                <a:effectLst/>
                <a:latin typeface="Arial" panose="020B0604020202020204" pitchFamily="34" charset="0"/>
                <a:cs typeface="Arial" panose="020B0604020202020204" pitchFamily="34" charset="0"/>
              </a:rPr>
              <a:t>and </a:t>
            </a:r>
            <a:r>
              <a:rPr lang="zh-CN" altLang="zh-CN" sz="2800" dirty="0">
                <a:effectLst/>
                <a:latin typeface="Arial" panose="020B0604020202020204" pitchFamily="34" charset="0"/>
                <a:cs typeface="Arial" panose="020B0604020202020204" pitchFamily="34" charset="0"/>
              </a:rPr>
              <a:t>caus</a:t>
            </a:r>
            <a:r>
              <a:rPr lang="en-US" altLang="zh-CN" sz="2800" dirty="0" err="1">
                <a:effectLst/>
                <a:latin typeface="Arial" panose="020B0604020202020204" pitchFamily="34" charset="0"/>
                <a:cs typeface="Arial" panose="020B0604020202020204" pitchFamily="34" charset="0"/>
              </a:rPr>
              <a:t>ing</a:t>
            </a:r>
            <a:r>
              <a:rPr lang="en-US" altLang="zh-CN" sz="2800" dirty="0">
                <a:effectLst/>
                <a:latin typeface="Arial" panose="020B0604020202020204" pitchFamily="34" charset="0"/>
                <a:cs typeface="Arial" panose="020B0604020202020204" pitchFamily="34" charset="0"/>
              </a:rPr>
              <a:t> biological stress in fish. </a:t>
            </a:r>
          </a:p>
          <a:p>
            <a:endParaRPr lang="en-US" altLang="zh-CN" sz="2800" b="1" u="sng" dirty="0">
              <a:effectLst/>
              <a:latin typeface="Arial" panose="020B0604020202020204" pitchFamily="34" charset="0"/>
              <a:cs typeface="Arial" panose="020B0604020202020204" pitchFamily="34" charset="0"/>
            </a:endParaRPr>
          </a:p>
          <a:p>
            <a:r>
              <a:rPr lang="zh-CN" altLang="zh-CN" sz="2800" b="1" u="sng" dirty="0">
                <a:effectLst/>
                <a:latin typeface="Arial" panose="020B0604020202020204" pitchFamily="34" charset="0"/>
                <a:cs typeface="Arial" panose="020B0604020202020204" pitchFamily="34" charset="0"/>
              </a:rPr>
              <a:t>Temperature</a:t>
            </a:r>
          </a:p>
          <a:p>
            <a:r>
              <a:rPr lang="zh-CN" altLang="zh-CN" sz="2800" dirty="0">
                <a:effectLst/>
                <a:latin typeface="Arial" panose="020B0604020202020204" pitchFamily="34" charset="0"/>
                <a:cs typeface="Arial" panose="020B0604020202020204" pitchFamily="34" charset="0"/>
              </a:rPr>
              <a:t>Temperature could</a:t>
            </a:r>
            <a:r>
              <a:rPr lang="en-US" altLang="zh-CN" sz="2800" dirty="0">
                <a:effectLst/>
                <a:latin typeface="Arial" panose="020B0604020202020204" pitchFamily="34" charset="0"/>
                <a:cs typeface="Arial" panose="020B0604020202020204" pitchFamily="34" charset="0"/>
              </a:rPr>
              <a:t> affect </a:t>
            </a:r>
            <a:r>
              <a:rPr lang="zh-CN" altLang="zh-CN" sz="2800" dirty="0">
                <a:effectLst/>
                <a:latin typeface="Arial" panose="020B0604020202020204" pitchFamily="34" charset="0"/>
                <a:cs typeface="Arial" panose="020B0604020202020204" pitchFamily="34" charset="0"/>
              </a:rPr>
              <a:t>the salmon population to a great extent. </a:t>
            </a:r>
            <a:r>
              <a:rPr lang="en-US" altLang="zh-CN" sz="2800" dirty="0">
                <a:effectLst/>
                <a:latin typeface="Arial" panose="020B0604020202020204" pitchFamily="34" charset="0"/>
                <a:cs typeface="Arial" panose="020B0604020202020204" pitchFamily="34" charset="0"/>
              </a:rPr>
              <a:t>I used the correlation coefficient feature of the software to determine any correlation between Salmon population and general temperature. </a:t>
            </a:r>
          </a:p>
          <a:p>
            <a:endParaRPr lang="en-US" altLang="zh-CN" sz="2800" dirty="0">
              <a:effectLst/>
              <a:latin typeface="Arial" panose="020B0604020202020204" pitchFamily="34" charset="0"/>
              <a:cs typeface="Arial" panose="020B0604020202020204" pitchFamily="34" charset="0"/>
            </a:endParaRPr>
          </a:p>
          <a:p>
            <a:r>
              <a:rPr lang="zh-CN" altLang="zh-CN" sz="2800" b="1" u="sng" dirty="0">
                <a:effectLst/>
                <a:latin typeface="Arial" panose="020B0604020202020204" pitchFamily="34" charset="0"/>
                <a:cs typeface="Arial" panose="020B0604020202020204" pitchFamily="34" charset="0"/>
              </a:rPr>
              <a:t>Precipitation</a:t>
            </a:r>
            <a:endParaRPr lang="en-US" altLang="zh-CN" sz="2800" b="1" u="sng" dirty="0">
              <a:effectLst/>
              <a:latin typeface="Arial" panose="020B0604020202020204" pitchFamily="34" charset="0"/>
              <a:cs typeface="Arial" panose="020B0604020202020204" pitchFamily="34" charset="0"/>
            </a:endParaRPr>
          </a:p>
          <a:p>
            <a:r>
              <a:rPr lang="zh-CN" altLang="zh-CN" sz="2800" dirty="0">
                <a:effectLst/>
                <a:latin typeface="Arial" panose="020B0604020202020204" pitchFamily="34" charset="0"/>
                <a:cs typeface="Arial" panose="020B0604020202020204" pitchFamily="34" charset="0"/>
              </a:rPr>
              <a:t>Rain influence</a:t>
            </a:r>
            <a:r>
              <a:rPr lang="en-US" altLang="zh-CN" sz="2800" dirty="0">
                <a:effectLst/>
                <a:latin typeface="Arial" panose="020B0604020202020204" pitchFamily="34" charset="0"/>
                <a:cs typeface="Arial" panose="020B0604020202020204" pitchFamily="34" charset="0"/>
              </a:rPr>
              <a:t>s</a:t>
            </a:r>
            <a:r>
              <a:rPr lang="zh-CN" altLang="zh-CN" sz="2800" dirty="0">
                <a:effectLst/>
                <a:latin typeface="Arial" panose="020B0604020202020204" pitchFamily="34" charset="0"/>
                <a:cs typeface="Arial" panose="020B0604020202020204" pitchFamily="34" charset="0"/>
              </a:rPr>
              <a:t> salmon spawning in different ways. </a:t>
            </a:r>
            <a:r>
              <a:rPr lang="en-US" altLang="zh-CN" sz="2800" dirty="0">
                <a:effectLst/>
                <a:latin typeface="Arial" panose="020B0604020202020204" pitchFamily="34" charset="0"/>
                <a:cs typeface="Arial" panose="020B0604020202020204" pitchFamily="34" charset="0"/>
              </a:rPr>
              <a:t>It could </a:t>
            </a:r>
            <a:r>
              <a:rPr lang="zh-CN" altLang="zh-CN" sz="2800" dirty="0">
                <a:effectLst/>
                <a:latin typeface="Arial" panose="020B0604020202020204" pitchFamily="34" charset="0"/>
                <a:cs typeface="Arial" panose="020B0604020202020204" pitchFamily="34" charset="0"/>
              </a:rPr>
              <a:t>help cool down the water to temperatures salmon prefe</a:t>
            </a:r>
            <a:r>
              <a:rPr lang="en-US" altLang="zh-CN" sz="2800" dirty="0">
                <a:effectLst/>
                <a:latin typeface="Arial" panose="020B0604020202020204" pitchFamily="34" charset="0"/>
                <a:cs typeface="Arial" panose="020B0604020202020204" pitchFamily="34" charset="0"/>
              </a:rPr>
              <a:t>r. </a:t>
            </a:r>
          </a:p>
          <a:p>
            <a:endParaRPr lang="en-US" altLang="zh-CN" sz="2800" dirty="0">
              <a:effectLst/>
              <a:latin typeface="Arial" panose="020B0604020202020204" pitchFamily="34" charset="0"/>
              <a:cs typeface="Arial" panose="020B0604020202020204" pitchFamily="34" charset="0"/>
            </a:endParaRPr>
          </a:p>
        </p:txBody>
      </p:sp>
      <p:grpSp>
        <p:nvGrpSpPr>
          <p:cNvPr id="39" name="Group 38"/>
          <p:cNvGrpSpPr/>
          <p:nvPr/>
        </p:nvGrpSpPr>
        <p:grpSpPr>
          <a:xfrm>
            <a:off x="415779" y="5536320"/>
            <a:ext cx="10099821" cy="946293"/>
            <a:chOff x="1066799" y="5958162"/>
            <a:chExt cx="11007725" cy="946293"/>
          </a:xfrm>
          <a:blipFill>
            <a:blip r:embed="rId3"/>
            <a:tile tx="0" ty="0" sx="100000" sy="100000" flip="none" algn="tl"/>
          </a:blipFill>
        </p:grpSpPr>
        <p:sp>
          <p:nvSpPr>
            <p:cNvPr id="40" name="Text Box 248"/>
            <p:cNvSpPr txBox="1">
              <a:spLocks noChangeArrowheads="1"/>
            </p:cNvSpPr>
            <p:nvPr/>
          </p:nvSpPr>
          <p:spPr bwMode="auto">
            <a:xfrm>
              <a:off x="1066799" y="5958162"/>
              <a:ext cx="11007725" cy="946293"/>
            </a:xfrm>
            <a:prstGeom prst="rect">
              <a:avLst/>
            </a:prstGeom>
            <a:grpFill/>
            <a:ln w="19050">
              <a:solidFill>
                <a:schemeClr val="bg2">
                  <a:lumMod val="50000"/>
                </a:schemeClr>
              </a:solidFill>
              <a:miter lim="800000"/>
            </a:ln>
          </p:spPr>
          <p:txBody>
            <a:bodyPr>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zh-CN" sz="3600" b="1">
                <a:latin typeface="Lucida Sans" pitchFamily="34" charset="0"/>
                <a:ea typeface="SimSun" pitchFamily="2" charset="-122"/>
                <a:cs typeface="Lucida Sans" pitchFamily="34" charset="0"/>
              </a:endParaRPr>
            </a:p>
          </p:txBody>
        </p:sp>
        <p:sp>
          <p:nvSpPr>
            <p:cNvPr id="41" name="Text Box 248"/>
            <p:cNvSpPr txBox="1">
              <a:spLocks noChangeArrowheads="1"/>
            </p:cNvSpPr>
            <p:nvPr/>
          </p:nvSpPr>
          <p:spPr bwMode="auto">
            <a:xfrm>
              <a:off x="1157514" y="6221734"/>
              <a:ext cx="10805886" cy="677108"/>
            </a:xfrm>
            <a:prstGeom prst="rect">
              <a:avLst/>
            </a:prstGeom>
            <a:grp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Hans" sz="3800" b="1" dirty="0">
                  <a:solidFill>
                    <a:schemeClr val="bg1"/>
                  </a:solidFill>
                  <a:latin typeface="Arial" panose="020B0604020202020204" pitchFamily="34" charset="0"/>
                  <a:ea typeface="SimSun" pitchFamily="2" charset="-122"/>
                  <a:cs typeface="Arial" panose="020B0604020202020204" pitchFamily="34" charset="0"/>
                </a:rPr>
                <a:t>Introduction</a:t>
              </a:r>
              <a:endParaRPr lang="en-US" altLang="zh-CN" sz="3800" b="1" dirty="0">
                <a:solidFill>
                  <a:schemeClr val="bg1"/>
                </a:solidFill>
                <a:latin typeface="Arial" panose="020B0604020202020204" pitchFamily="34" charset="0"/>
                <a:ea typeface="SimSun" pitchFamily="2" charset="-122"/>
                <a:cs typeface="Arial" panose="020B0604020202020204" pitchFamily="34" charset="0"/>
              </a:endParaRPr>
            </a:p>
          </p:txBody>
        </p:sp>
      </p:grpSp>
      <p:sp>
        <p:nvSpPr>
          <p:cNvPr id="45" name="Text Box 244"/>
          <p:cNvSpPr txBox="1">
            <a:spLocks noChangeArrowheads="1"/>
          </p:cNvSpPr>
          <p:nvPr/>
        </p:nvSpPr>
        <p:spPr bwMode="auto">
          <a:xfrm>
            <a:off x="11769765" y="13579854"/>
            <a:ext cx="10216672" cy="14927163"/>
          </a:xfrm>
          <a:prstGeom prst="rect">
            <a:avLst/>
          </a:prstGeom>
          <a:noFill/>
          <a:ln w="57150" cmpd="thinThick">
            <a:noFill/>
            <a:miter lim="800000"/>
          </a:ln>
          <a:extLst/>
        </p:spPr>
        <p:txBody>
          <a:bodyPr wrap="square" lIns="182880" tIns="91440" rIns="182880" bIns="182880">
            <a:spAutoFit/>
          </a:bodyPr>
          <a:lstStyle>
            <a:defPPr>
              <a:defRPr kern="1200" smtId="4294967295"/>
            </a:defPPr>
            <a:lvl1pPr>
              <a:defRPr sz="2400">
                <a:solidFill>
                  <a:schemeClr val="tx1"/>
                </a:solidFill>
                <a:latin typeface="Times New Roman" pitchFamily="18" charset="0"/>
              </a:defRPr>
            </a:lvl1pPr>
            <a:lvl2pPr marL="685800" indent="-22860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zh-CN" sz="2800" b="1" dirty="0">
              <a:effectLst/>
              <a:latin typeface="Arial" panose="020B0604020202020204" pitchFamily="34" charset="0"/>
              <a:cs typeface="Arial" panose="020B0604020202020204" pitchFamily="34" charset="0"/>
            </a:endParaRPr>
          </a:p>
          <a:p>
            <a:endParaRPr lang="en-US" altLang="zh-CN" sz="2800" b="1" dirty="0">
              <a:effectLst/>
              <a:latin typeface="Arial" panose="020B0604020202020204" pitchFamily="34" charset="0"/>
              <a:cs typeface="Arial" panose="020B0604020202020204" pitchFamily="34" charset="0"/>
            </a:endParaRPr>
          </a:p>
          <a:p>
            <a:endParaRPr lang="en-US" altLang="zh-CN" sz="2800" b="1" dirty="0">
              <a:effectLst/>
              <a:latin typeface="Arial" panose="020B0604020202020204" pitchFamily="34" charset="0"/>
              <a:cs typeface="Arial" panose="020B0604020202020204" pitchFamily="34" charset="0"/>
            </a:endParaRPr>
          </a:p>
          <a:p>
            <a:endParaRPr lang="en-US" altLang="zh-CN" b="1" dirty="0">
              <a:effectLst/>
              <a:latin typeface="Arial" panose="020B0604020202020204" pitchFamily="34" charset="0"/>
              <a:cs typeface="Arial" panose="020B0604020202020204" pitchFamily="34" charset="0"/>
            </a:endParaRPr>
          </a:p>
          <a:p>
            <a:endParaRPr lang="en-US" altLang="zh-CN" b="1" dirty="0">
              <a:effectLst/>
              <a:latin typeface="Arial" panose="020B0604020202020204" pitchFamily="34" charset="0"/>
              <a:cs typeface="Arial" panose="020B0604020202020204" pitchFamily="34" charset="0"/>
            </a:endParaRPr>
          </a:p>
          <a:p>
            <a:endParaRPr lang="en-US" altLang="zh-CN" b="1" dirty="0">
              <a:effectLst/>
              <a:latin typeface="Arial" panose="020B0604020202020204" pitchFamily="34" charset="0"/>
              <a:cs typeface="Arial" panose="020B0604020202020204" pitchFamily="34" charset="0"/>
            </a:endParaRPr>
          </a:p>
          <a:p>
            <a:endParaRPr lang="en-US" altLang="zh-CN" b="1" dirty="0">
              <a:effectLst/>
              <a:latin typeface="Arial" panose="020B0604020202020204" pitchFamily="34" charset="0"/>
              <a:cs typeface="Arial" panose="020B0604020202020204" pitchFamily="34" charset="0"/>
            </a:endParaRPr>
          </a:p>
          <a:p>
            <a:endParaRPr lang="en-US" altLang="zh-CN" b="1" dirty="0">
              <a:effectLst/>
              <a:latin typeface="Arial" panose="020B0604020202020204" pitchFamily="34" charset="0"/>
              <a:cs typeface="Arial" panose="020B0604020202020204" pitchFamily="34" charset="0"/>
            </a:endParaRPr>
          </a:p>
          <a:p>
            <a:endParaRPr lang="en-US" altLang="zh-CN" b="1" dirty="0">
              <a:effectLst/>
              <a:latin typeface="Arial" panose="020B0604020202020204" pitchFamily="34" charset="0"/>
              <a:cs typeface="Arial" panose="020B0604020202020204" pitchFamily="34" charset="0"/>
            </a:endParaRPr>
          </a:p>
          <a:p>
            <a:endParaRPr lang="en-US" altLang="zh-CN" b="1" dirty="0">
              <a:effectLst/>
              <a:latin typeface="Arial" panose="020B0604020202020204" pitchFamily="34" charset="0"/>
              <a:cs typeface="Arial" panose="020B0604020202020204" pitchFamily="34" charset="0"/>
            </a:endParaRPr>
          </a:p>
          <a:p>
            <a:endParaRPr lang="en-US" altLang="zh-CN" sz="2800" b="1" dirty="0">
              <a:effectLst/>
              <a:latin typeface="Arial" panose="020B0604020202020204" pitchFamily="34" charset="0"/>
              <a:cs typeface="Arial" panose="020B0604020202020204" pitchFamily="34" charset="0"/>
            </a:endParaRPr>
          </a:p>
          <a:p>
            <a:endParaRPr lang="en-US" altLang="zh-CN" sz="2800" b="1" dirty="0">
              <a:effectLst/>
              <a:latin typeface="Arial" panose="020B0604020202020204" pitchFamily="34" charset="0"/>
              <a:cs typeface="Arial" panose="020B0604020202020204" pitchFamily="34" charset="0"/>
            </a:endParaRPr>
          </a:p>
          <a:p>
            <a:endParaRPr lang="en-US" altLang="zh-CN" sz="2800" b="1" dirty="0">
              <a:effectLst/>
              <a:latin typeface="Arial" panose="020B0604020202020204" pitchFamily="34" charset="0"/>
              <a:cs typeface="Arial" panose="020B0604020202020204" pitchFamily="34" charset="0"/>
            </a:endParaRPr>
          </a:p>
          <a:p>
            <a:r>
              <a:rPr lang="zh-CN" altLang="zh-CN" sz="2800" b="1" dirty="0">
                <a:effectLst/>
                <a:latin typeface="Arial" panose="020B0604020202020204" pitchFamily="34" charset="0"/>
                <a:cs typeface="Arial" panose="020B0604020202020204" pitchFamily="34" charset="0"/>
              </a:rPr>
              <a:t>Here is how the program works</a:t>
            </a:r>
            <a:endParaRPr lang="en-US" altLang="zh-CN" sz="2800" b="1" dirty="0">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altLang="zh-CN" sz="2800" dirty="0">
                <a:effectLst/>
                <a:latin typeface="Arial" panose="020B0604020202020204" pitchFamily="34" charset="0"/>
                <a:cs typeface="Arial" panose="020B0604020202020204" pitchFamily="34" charset="0"/>
              </a:rPr>
              <a:t>T</a:t>
            </a:r>
            <a:r>
              <a:rPr lang="zh-CN" altLang="zh-CN" sz="2800" dirty="0">
                <a:effectLst/>
                <a:latin typeface="Arial" panose="020B0604020202020204" pitchFamily="34" charset="0"/>
                <a:cs typeface="Arial" panose="020B0604020202020204" pitchFamily="34" charset="0"/>
              </a:rPr>
              <a:t>he program read</a:t>
            </a:r>
            <a:r>
              <a:rPr lang="en-US" altLang="zh-CN" sz="2800" dirty="0">
                <a:effectLst/>
                <a:latin typeface="Arial" panose="020B0604020202020204" pitchFamily="34" charset="0"/>
                <a:cs typeface="Arial" panose="020B0604020202020204" pitchFamily="34" charset="0"/>
              </a:rPr>
              <a:t>s</a:t>
            </a:r>
            <a:r>
              <a:rPr lang="zh-CN" altLang="zh-CN" sz="2800" dirty="0">
                <a:effectLst/>
                <a:latin typeface="Arial" panose="020B0604020202020204" pitchFamily="34" charset="0"/>
                <a:cs typeface="Arial" panose="020B0604020202020204" pitchFamily="34" charset="0"/>
              </a:rPr>
              <a:t> a CSV file, and the</a:t>
            </a:r>
            <a:r>
              <a:rPr lang="en-US" altLang="zh-CN" sz="2800" dirty="0">
                <a:effectLst/>
                <a:latin typeface="Arial" panose="020B0604020202020204" pitchFamily="34" charset="0"/>
                <a:cs typeface="Arial" panose="020B0604020202020204" pitchFamily="34" charset="0"/>
              </a:rPr>
              <a:t> </a:t>
            </a:r>
            <a:r>
              <a:rPr lang="zh-CN" altLang="zh-CN" sz="2800" dirty="0">
                <a:effectLst/>
                <a:latin typeface="Arial" panose="020B0604020202020204" pitchFamily="34" charset="0"/>
                <a:cs typeface="Arial" panose="020B0604020202020204" pitchFamily="34" charset="0"/>
              </a:rPr>
              <a:t>data</a:t>
            </a:r>
            <a:r>
              <a:rPr lang="en-US" altLang="zh-CN" sz="2800" dirty="0">
                <a:effectLst/>
                <a:latin typeface="Arial" panose="020B0604020202020204" pitchFamily="34" charset="0"/>
                <a:cs typeface="Arial" panose="020B0604020202020204" pitchFamily="34" charset="0"/>
              </a:rPr>
              <a:t> in the file goes into the input layer</a:t>
            </a:r>
            <a:r>
              <a:rPr lang="zh-CN" altLang="zh-CN" sz="2800" dirty="0">
                <a:effectLst/>
                <a:latin typeface="Arial" panose="020B0604020202020204" pitchFamily="34" charset="0"/>
                <a:cs typeface="Arial" panose="020B0604020202020204" pitchFamily="34" charset="0"/>
              </a:rPr>
              <a:t>. </a:t>
            </a:r>
            <a:endParaRPr lang="en-US" altLang="zh-CN" sz="2800" dirty="0">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altLang="zh-CN" sz="2800" dirty="0">
                <a:effectLst/>
                <a:latin typeface="Arial" panose="020B0604020202020204" pitchFamily="34" charset="0"/>
                <a:cs typeface="Arial" panose="020B0604020202020204" pitchFamily="34" charset="0"/>
              </a:rPr>
              <a:t>T</a:t>
            </a:r>
            <a:r>
              <a:rPr lang="zh-CN" altLang="zh-CN" sz="2800" dirty="0">
                <a:effectLst/>
                <a:latin typeface="Arial" panose="020B0604020202020204" pitchFamily="34" charset="0"/>
                <a:cs typeface="Arial" panose="020B0604020202020204" pitchFamily="34" charset="0"/>
              </a:rPr>
              <a:t>he information is processed in the</a:t>
            </a:r>
            <a:r>
              <a:rPr lang="en-US" altLang="zh-CN" sz="2800" dirty="0">
                <a:effectLst/>
                <a:latin typeface="Arial" panose="020B0604020202020204" pitchFamily="34" charset="0"/>
                <a:cs typeface="Arial" panose="020B0604020202020204" pitchFamily="34" charset="0"/>
              </a:rPr>
              <a:t> hidden neural layer of the program and is analyzed by 4 weights.</a:t>
            </a:r>
          </a:p>
          <a:p>
            <a:pPr marL="457200" indent="-457200">
              <a:buFont typeface="Arial" panose="020B0604020202020204" pitchFamily="34" charset="0"/>
              <a:buChar char="•"/>
            </a:pPr>
            <a:endParaRPr lang="en-US" altLang="zh-CN" sz="2800" dirty="0">
              <a:solidFill>
                <a:srgbClr val="FF0000"/>
              </a:solidFill>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zh-CN" altLang="zh-CN" sz="2800" dirty="0">
                <a:effectLst/>
                <a:latin typeface="Arial" panose="020B0604020202020204" pitchFamily="34" charset="0"/>
                <a:cs typeface="Arial" panose="020B0604020202020204" pitchFamily="34" charset="0"/>
              </a:rPr>
              <a:t>The</a:t>
            </a:r>
            <a:r>
              <a:rPr lang="en-US" altLang="zh-CN" sz="2800" dirty="0">
                <a:effectLst/>
                <a:latin typeface="Arial" panose="020B0604020202020204" pitchFamily="34" charset="0"/>
                <a:cs typeface="Arial" panose="020B0604020202020204" pitchFamily="34" charset="0"/>
              </a:rPr>
              <a:t> weights of the neural network are trained with the inputted data. </a:t>
            </a:r>
          </a:p>
          <a:p>
            <a:pPr marL="457200" indent="-457200">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altLang="zh-CN" sz="2800" dirty="0">
                <a:effectLst/>
                <a:latin typeface="Arial" panose="020B0604020202020204" pitchFamily="34" charset="0"/>
                <a:cs typeface="Arial" panose="020B0604020202020204" pitchFamily="34" charset="0"/>
              </a:rPr>
              <a:t>The weights of the neural network make a prediction based on results from the preceding year</a:t>
            </a:r>
          </a:p>
          <a:p>
            <a:pPr marL="457200" indent="-457200">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altLang="zh-CN" sz="2800" dirty="0">
                <a:effectLst/>
                <a:latin typeface="Arial" panose="020B0604020202020204" pitchFamily="34" charset="0"/>
                <a:cs typeface="Arial" panose="020B0604020202020204" pitchFamily="34" charset="0"/>
              </a:rPr>
              <a:t>The weights are able to generate a prediction through a process of ignoring, forgetting, remembering, and selecting. </a:t>
            </a:r>
          </a:p>
          <a:p>
            <a:endParaRPr lang="en-US" altLang="zh-CN" sz="2800" dirty="0">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altLang="zh-CN" sz="2800" dirty="0">
                <a:effectLst/>
                <a:latin typeface="Arial" panose="020B0604020202020204" pitchFamily="34" charset="0"/>
                <a:cs typeface="Arial" panose="020B0604020202020204" pitchFamily="34" charset="0"/>
              </a:rPr>
              <a:t>This system allows the algorithm to “forget” data which are too old and irrelevant, to “remember” important data in history, and to ”select” relevant data as output. </a:t>
            </a:r>
          </a:p>
          <a:p>
            <a:pPr marL="457200" indent="-457200">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p:txBody>
      </p:sp>
      <p:sp>
        <p:nvSpPr>
          <p:cNvPr id="47" name="Text Box 260"/>
          <p:cNvSpPr txBox="1">
            <a:spLocks noChangeArrowheads="1"/>
          </p:cNvSpPr>
          <p:nvPr/>
        </p:nvSpPr>
        <p:spPr bwMode="auto">
          <a:xfrm>
            <a:off x="23408879" y="12390249"/>
            <a:ext cx="783909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FFFFFF"/>
                  </a:outerShdw>
                </a:effectLst>
              </a14:hiddenEffects>
            </a:ext>
          </a:extLst>
        </p:spPr>
        <p:txBody>
          <a:bodyPr lIns="0" rIns="0">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AU" b="1" dirty="0">
                <a:latin typeface="Arial"/>
              </a:rPr>
              <a:t>Fig. 3  </a:t>
            </a:r>
            <a:r>
              <a:rPr lang="en-AU" dirty="0">
                <a:latin typeface="Arial"/>
              </a:rPr>
              <a:t>Decision Tree Feature Importance Output</a:t>
            </a:r>
          </a:p>
        </p:txBody>
      </p:sp>
      <p:sp>
        <p:nvSpPr>
          <p:cNvPr id="48" name="Text Box 261"/>
          <p:cNvSpPr txBox="1">
            <a:spLocks noChangeArrowheads="1"/>
          </p:cNvSpPr>
          <p:nvPr/>
        </p:nvSpPr>
        <p:spPr bwMode="auto">
          <a:xfrm>
            <a:off x="11777833" y="28090327"/>
            <a:ext cx="20304310" cy="3455690"/>
          </a:xfrm>
          <a:prstGeom prst="rect">
            <a:avLst/>
          </a:prstGeom>
          <a:solidFill>
            <a:schemeClr val="bg1"/>
          </a:solidFill>
          <a:ln w="57150" cmpd="thinThick">
            <a:noFill/>
            <a:miter lim="800000"/>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2880" tIns="91440" rIns="182880" bIns="182880">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25000"/>
              </a:lnSpc>
            </a:pPr>
            <a:endParaRPr lang="en-US" altLang="ja-JP" sz="2800" b="1" dirty="0">
              <a:latin typeface="Arial" panose="020B0604020202020204" pitchFamily="34" charset="0"/>
              <a:ea typeface="ＭＳ Ｐゴシック" charset="-128"/>
              <a:cs typeface="Arial" panose="020B0604020202020204" pitchFamily="34" charset="0"/>
            </a:endParaRPr>
          </a:p>
          <a:p>
            <a:pPr>
              <a:lnSpc>
                <a:spcPct val="125000"/>
              </a:lnSpc>
            </a:pPr>
            <a:r>
              <a:rPr lang="en-US" altLang="ja-JP" sz="2800" b="1" dirty="0">
                <a:latin typeface="Arial" panose="020B0604020202020204" pitchFamily="34" charset="0"/>
                <a:ea typeface="ＭＳ Ｐゴシック" charset="-128"/>
                <a:cs typeface="Arial" panose="020B0604020202020204" pitchFamily="34" charset="0"/>
              </a:rPr>
              <a:t>Explanation of the Used Variables </a:t>
            </a:r>
            <a:r>
              <a:rPr lang="en-US" altLang="ja-JP" sz="2800" b="1" dirty="0">
                <a:solidFill>
                  <a:srgbClr val="00B050"/>
                </a:solidFill>
                <a:latin typeface="Arial" panose="020B0604020202020204" pitchFamily="34" charset="0"/>
                <a:ea typeface="ＭＳ Ｐゴシック" charset="-128"/>
                <a:cs typeface="Arial" panose="020B0604020202020204" pitchFamily="34" charset="0"/>
              </a:rPr>
              <a:t>(Decision Tree Feature Importance)</a:t>
            </a:r>
          </a:p>
          <a:p>
            <a:pPr>
              <a:lnSpc>
                <a:spcPct val="125000"/>
              </a:lnSpc>
            </a:pPr>
            <a:r>
              <a:rPr lang="en-US" altLang="zh-CN" sz="2800" dirty="0">
                <a:effectLst/>
                <a:latin typeface="Arial" panose="020B0604020202020204" pitchFamily="34" charset="0"/>
                <a:cs typeface="Arial" panose="020B0604020202020204" pitchFamily="34" charset="0"/>
              </a:rPr>
              <a:t>It is true that variables such as locally built dams, wind levels, and other variables that are not evaluated could impact salmon population. To find the variables that are most correlated to the salmon population, I did lots of research about salmon population. However, I also used a Decision Tree Feature Importance algorithm that evaluated the relationship of the variables to the salmon population and eliminated the variables that showed negligible correlations.</a:t>
            </a:r>
          </a:p>
        </p:txBody>
      </p:sp>
      <p:grpSp>
        <p:nvGrpSpPr>
          <p:cNvPr id="49" name="Group 48"/>
          <p:cNvGrpSpPr/>
          <p:nvPr/>
        </p:nvGrpSpPr>
        <p:grpSpPr>
          <a:xfrm>
            <a:off x="11066395" y="5550575"/>
            <a:ext cx="21088490" cy="946293"/>
            <a:chOff x="1066799" y="5958162"/>
            <a:chExt cx="11007725" cy="946293"/>
          </a:xfrm>
          <a:blipFill>
            <a:blip r:embed="rId3"/>
            <a:tile tx="0" ty="0" sx="100000" sy="100000" flip="none" algn="tl"/>
          </a:blipFill>
        </p:grpSpPr>
        <p:sp>
          <p:nvSpPr>
            <p:cNvPr id="50" name="Text Box 248"/>
            <p:cNvSpPr txBox="1">
              <a:spLocks noChangeArrowheads="1"/>
            </p:cNvSpPr>
            <p:nvPr/>
          </p:nvSpPr>
          <p:spPr bwMode="auto">
            <a:xfrm>
              <a:off x="1066799" y="5958162"/>
              <a:ext cx="11007725" cy="946293"/>
            </a:xfrm>
            <a:prstGeom prst="rect">
              <a:avLst/>
            </a:prstGeom>
            <a:grpFill/>
            <a:ln w="19050">
              <a:solidFill>
                <a:schemeClr val="bg2">
                  <a:lumMod val="50000"/>
                </a:schemeClr>
              </a:solidFill>
              <a:miter lim="800000"/>
            </a:ln>
          </p:spPr>
          <p:txBody>
            <a:bodyPr>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zh-CN" sz="3600" b="1">
                <a:latin typeface="Lucida Sans" pitchFamily="34" charset="0"/>
                <a:ea typeface="SimSun" pitchFamily="2" charset="-122"/>
                <a:cs typeface="Lucida Sans" pitchFamily="34" charset="0"/>
              </a:endParaRPr>
            </a:p>
          </p:txBody>
        </p:sp>
        <p:sp>
          <p:nvSpPr>
            <p:cNvPr id="51" name="Text Box 248"/>
            <p:cNvSpPr txBox="1">
              <a:spLocks noChangeArrowheads="1"/>
            </p:cNvSpPr>
            <p:nvPr/>
          </p:nvSpPr>
          <p:spPr bwMode="auto">
            <a:xfrm>
              <a:off x="1157514" y="6207479"/>
              <a:ext cx="10805886" cy="677108"/>
            </a:xfrm>
            <a:prstGeom prst="rect">
              <a:avLst/>
            </a:prstGeom>
            <a:grp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Hans" sz="3800" b="1" dirty="0">
                  <a:solidFill>
                    <a:schemeClr val="bg1"/>
                  </a:solidFill>
                  <a:latin typeface="Arial" panose="020B0604020202020204" pitchFamily="34" charset="0"/>
                  <a:ea typeface="SimSun" pitchFamily="2" charset="-122"/>
                  <a:cs typeface="Arial" panose="020B0604020202020204" pitchFamily="34" charset="0"/>
                </a:rPr>
                <a:t>The Deep Learning Algorithm and its Performance </a:t>
              </a:r>
              <a:endParaRPr lang="en-US" altLang="zh-CN" sz="3800" b="1" dirty="0">
                <a:solidFill>
                  <a:schemeClr val="bg1"/>
                </a:solidFill>
                <a:latin typeface="Arial" panose="020B0604020202020204" pitchFamily="34" charset="0"/>
                <a:ea typeface="SimSun" pitchFamily="2" charset="-122"/>
                <a:cs typeface="Arial" panose="020B0604020202020204" pitchFamily="34" charset="0"/>
              </a:endParaRPr>
            </a:p>
          </p:txBody>
        </p:sp>
      </p:grpSp>
      <p:sp>
        <p:nvSpPr>
          <p:cNvPr id="55" name="Text Box 246"/>
          <p:cNvSpPr txBox="1">
            <a:spLocks noChangeArrowheads="1"/>
          </p:cNvSpPr>
          <p:nvPr/>
        </p:nvSpPr>
        <p:spPr bwMode="auto">
          <a:xfrm>
            <a:off x="32819340" y="19323788"/>
            <a:ext cx="10527274" cy="10802957"/>
          </a:xfrm>
          <a:prstGeom prst="rect">
            <a:avLst/>
          </a:prstGeom>
          <a:solidFill>
            <a:schemeClr val="bg1"/>
          </a:solidFill>
          <a:ln w="57150" cmpd="thinThick">
            <a:noFill/>
            <a:miter lim="800000"/>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2880" tIns="91440" rIns="182880" bIns="182880">
            <a:spAutoFit/>
          </a:bodyPr>
          <a:lstStyle>
            <a:defPPr>
              <a:defRPr kern="1200" smtId="4294967295"/>
            </a:defPPr>
            <a:lvl1pPr marL="457200" indent="-457200" defTabSz="2154238">
              <a:defRPr sz="2400">
                <a:solidFill>
                  <a:schemeClr val="tx1"/>
                </a:solidFill>
                <a:latin typeface="Times New Roman" pitchFamily="18" charset="0"/>
              </a:defRPr>
            </a:lvl1pPr>
            <a:lvl2pPr marL="742950" indent="-285750" defTabSz="2154238">
              <a:defRPr sz="2400">
                <a:solidFill>
                  <a:schemeClr val="tx1"/>
                </a:solidFill>
                <a:latin typeface="Times New Roman" pitchFamily="18" charset="0"/>
              </a:defRPr>
            </a:lvl2pPr>
            <a:lvl3pPr marL="1143000" indent="-228600" defTabSz="2154238">
              <a:defRPr sz="2400">
                <a:solidFill>
                  <a:schemeClr val="tx1"/>
                </a:solidFill>
                <a:latin typeface="Times New Roman" pitchFamily="18" charset="0"/>
              </a:defRPr>
            </a:lvl3pPr>
            <a:lvl4pPr marL="1600200" indent="-228600" defTabSz="2154238">
              <a:defRPr sz="2400">
                <a:solidFill>
                  <a:schemeClr val="tx1"/>
                </a:solidFill>
                <a:latin typeface="Times New Roman" pitchFamily="18" charset="0"/>
              </a:defRPr>
            </a:lvl4pPr>
            <a:lvl5pPr marL="2057400" indent="-228600" defTabSz="2154238">
              <a:defRPr sz="2400">
                <a:solidFill>
                  <a:schemeClr val="tx1"/>
                </a:solidFill>
                <a:latin typeface="Times New Roman" pitchFamily="18" charset="0"/>
              </a:defRPr>
            </a:lvl5pPr>
            <a:lvl6pPr marL="2514600" indent="-228600" defTabSz="2154238" eaLnBrk="0" fontAlgn="base" hangingPunct="0">
              <a:spcBef>
                <a:spcPct val="0"/>
              </a:spcBef>
              <a:spcAft>
                <a:spcPct val="0"/>
              </a:spcAft>
              <a:defRPr sz="2400">
                <a:solidFill>
                  <a:schemeClr val="tx1"/>
                </a:solidFill>
                <a:latin typeface="Times New Roman" pitchFamily="18" charset="0"/>
              </a:defRPr>
            </a:lvl6pPr>
            <a:lvl7pPr marL="2971800" indent="-228600" defTabSz="2154238" eaLnBrk="0" fontAlgn="base" hangingPunct="0">
              <a:spcBef>
                <a:spcPct val="0"/>
              </a:spcBef>
              <a:spcAft>
                <a:spcPct val="0"/>
              </a:spcAft>
              <a:defRPr sz="2400">
                <a:solidFill>
                  <a:schemeClr val="tx1"/>
                </a:solidFill>
                <a:latin typeface="Times New Roman" pitchFamily="18" charset="0"/>
              </a:defRPr>
            </a:lvl7pPr>
            <a:lvl8pPr marL="3429000" indent="-228600" defTabSz="2154238" eaLnBrk="0" fontAlgn="base" hangingPunct="0">
              <a:spcBef>
                <a:spcPct val="0"/>
              </a:spcBef>
              <a:spcAft>
                <a:spcPct val="0"/>
              </a:spcAft>
              <a:defRPr sz="2400">
                <a:solidFill>
                  <a:schemeClr val="tx1"/>
                </a:solidFill>
                <a:latin typeface="Times New Roman" pitchFamily="18" charset="0"/>
              </a:defRPr>
            </a:lvl8pPr>
            <a:lvl9pPr marL="3886200" indent="-228600" defTabSz="2154238" eaLnBrk="0" fontAlgn="base" hangingPunct="0">
              <a:spcBef>
                <a:spcPct val="0"/>
              </a:spcBef>
              <a:spcAft>
                <a:spcPct val="0"/>
              </a:spcAft>
              <a:defRPr sz="2400">
                <a:solidFill>
                  <a:schemeClr val="tx1"/>
                </a:solidFill>
                <a:latin typeface="Times New Roman" pitchFamily="18" charset="0"/>
              </a:defRPr>
            </a:lvl9pPr>
          </a:lstStyle>
          <a:p>
            <a:pPr>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pPr>
              <a:buFont typeface="Arial" panose="020B0604020202020204" pitchFamily="34" charset="0"/>
              <a:buChar char="•"/>
            </a:pPr>
            <a:r>
              <a:rPr lang="en-US" altLang="zh-CN" sz="2800" dirty="0">
                <a:effectLst/>
                <a:latin typeface="Arial" panose="020B0604020202020204" pitchFamily="34" charset="0"/>
                <a:cs typeface="Arial" panose="020B0604020202020204" pitchFamily="34" charset="0"/>
              </a:rPr>
              <a:t>Making forecasts are crucial to managing stocks of Pacific salmon. The government sets quotas depending on the predicted salmon spawning rate. An increase in the accuracy of a salmon forecasting model would not only increase profits for fisheries but improve conservation and management</a:t>
            </a:r>
            <a:r>
              <a:rPr lang="en-US" altLang="zh-CN" dirty="0">
                <a:effectLst/>
                <a:latin typeface="Arial" panose="020B0604020202020204" pitchFamily="34" charset="0"/>
                <a:cs typeface="Arial" panose="020B0604020202020204" pitchFamily="34" charset="0"/>
              </a:rPr>
              <a:t>. </a:t>
            </a:r>
          </a:p>
          <a:p>
            <a:pPr marL="0" indent="0"/>
            <a:endParaRPr lang="en-US" altLang="zh-CN" dirty="0">
              <a:effectLst/>
              <a:latin typeface="Arial" panose="020B0604020202020204" pitchFamily="34" charset="0"/>
              <a:cs typeface="Arial" panose="020B0604020202020204" pitchFamily="34" charset="0"/>
            </a:endParaRPr>
          </a:p>
          <a:p>
            <a:pPr>
              <a:buFont typeface="Arial" panose="020B0604020202020204" pitchFamily="34" charset="0"/>
              <a:buChar char="•"/>
            </a:pPr>
            <a:r>
              <a:rPr lang="en-US" altLang="zh-CN" sz="2800" dirty="0">
                <a:effectLst/>
                <a:latin typeface="Arial" panose="020B0604020202020204" pitchFamily="34" charset="0"/>
                <a:cs typeface="Arial" panose="020B0604020202020204" pitchFamily="34" charset="0"/>
              </a:rPr>
              <a:t>Moreover, the area of salmon forecasting is generally exclusive to scientists. Since my software uses easily accessible CSV files, it allows people who care about the salmon population but don’t have the technical training and background to use the software for their own purposes. </a:t>
            </a:r>
          </a:p>
          <a:p>
            <a:pPr>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pPr>
              <a:buFont typeface="Arial" panose="020B0604020202020204" pitchFamily="34" charset="0"/>
              <a:buChar char="•"/>
            </a:pPr>
            <a:r>
              <a:rPr lang="en-US" altLang="zh-CN" sz="2800" dirty="0">
                <a:effectLst/>
                <a:latin typeface="Arial" panose="020B0604020202020204" pitchFamily="34" charset="0"/>
                <a:cs typeface="Arial" panose="020B0604020202020204" pitchFamily="34" charset="0"/>
              </a:rPr>
              <a:t>The software I created not only predicts the salmon population, but also informs the user of the relative importance of the environmental factors that are inputted. </a:t>
            </a:r>
          </a:p>
          <a:p>
            <a:pPr>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pPr>
              <a:buFont typeface="Arial" panose="020B0604020202020204" pitchFamily="34" charset="0"/>
              <a:buChar char="•"/>
            </a:pPr>
            <a:r>
              <a:rPr lang="en-US" altLang="zh-CN" sz="2800" dirty="0">
                <a:effectLst/>
                <a:latin typeface="Arial" panose="020B0604020202020204" pitchFamily="34" charset="0"/>
                <a:cs typeface="Arial" panose="020B0604020202020204" pitchFamily="34" charset="0"/>
              </a:rPr>
              <a:t>The software also evaluates its own performance and graphs the predicted salmon population. This provides valuable insight in a time-saving manner.</a:t>
            </a:r>
          </a:p>
          <a:p>
            <a:pPr>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pPr>
              <a:buFont typeface="Arial" panose="020B0604020202020204" pitchFamily="34" charset="0"/>
              <a:buChar char="•"/>
            </a:pPr>
            <a:endParaRPr lang="zh-CN" altLang="zh-CN" dirty="0">
              <a:effectLst/>
              <a:latin typeface="Arial" panose="020B0604020202020204" pitchFamily="34" charset="0"/>
              <a:cs typeface="Arial" panose="020B0604020202020204" pitchFamily="34" charset="0"/>
            </a:endParaRPr>
          </a:p>
          <a:p>
            <a:endParaRPr lang="en-US" altLang="zh-CN" dirty="0">
              <a:effectLst/>
              <a:latin typeface="Arial" panose="020B0604020202020204" pitchFamily="34" charset="0"/>
              <a:cs typeface="Arial" panose="020B0604020202020204" pitchFamily="34" charset="0"/>
            </a:endParaRPr>
          </a:p>
          <a:p>
            <a:endParaRPr lang="zh-CN" altLang="zh-CN" dirty="0">
              <a:effectLst/>
              <a:latin typeface="Arial" panose="020B0604020202020204" pitchFamily="34" charset="0"/>
              <a:cs typeface="Arial" panose="020B0604020202020204" pitchFamily="34" charset="0"/>
            </a:endParaRPr>
          </a:p>
        </p:txBody>
      </p:sp>
      <p:grpSp>
        <p:nvGrpSpPr>
          <p:cNvPr id="59" name="Group 58"/>
          <p:cNvGrpSpPr/>
          <p:nvPr/>
        </p:nvGrpSpPr>
        <p:grpSpPr>
          <a:xfrm>
            <a:off x="32842200" y="5536320"/>
            <a:ext cx="10527274" cy="946293"/>
            <a:chOff x="1066799" y="5958162"/>
            <a:chExt cx="11007725" cy="946293"/>
          </a:xfrm>
          <a:solidFill>
            <a:srgbClr val="00B050"/>
          </a:solidFill>
        </p:grpSpPr>
        <p:sp>
          <p:nvSpPr>
            <p:cNvPr id="60" name="Text Box 248"/>
            <p:cNvSpPr txBox="1">
              <a:spLocks noChangeArrowheads="1"/>
            </p:cNvSpPr>
            <p:nvPr/>
          </p:nvSpPr>
          <p:spPr bwMode="auto">
            <a:xfrm>
              <a:off x="1066799" y="5958162"/>
              <a:ext cx="11007725" cy="946293"/>
            </a:xfrm>
            <a:prstGeom prst="rect">
              <a:avLst/>
            </a:prstGeom>
            <a:blipFill>
              <a:blip r:embed="rId3"/>
              <a:tile tx="0" ty="0" sx="100000" sy="100000" flip="none" algn="tl"/>
            </a:blipFill>
            <a:ln w="19050">
              <a:solidFill>
                <a:schemeClr val="bg2">
                  <a:lumMod val="50000"/>
                </a:schemeClr>
              </a:solidFill>
              <a:miter lim="800000"/>
            </a:ln>
          </p:spPr>
          <p:txBody>
            <a:bodyPr>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zh-CN" sz="3600" b="1">
                <a:latin typeface="Lucida Sans" pitchFamily="34" charset="0"/>
                <a:ea typeface="SimSun" pitchFamily="2" charset="-122"/>
                <a:cs typeface="Lucida Sans" pitchFamily="34" charset="0"/>
              </a:endParaRPr>
            </a:p>
          </p:txBody>
        </p:sp>
        <p:sp>
          <p:nvSpPr>
            <p:cNvPr id="61" name="Text Box 248"/>
            <p:cNvSpPr txBox="1">
              <a:spLocks noChangeArrowheads="1"/>
            </p:cNvSpPr>
            <p:nvPr/>
          </p:nvSpPr>
          <p:spPr bwMode="auto">
            <a:xfrm>
              <a:off x="1157514" y="6221734"/>
              <a:ext cx="10805886" cy="677108"/>
            </a:xfrm>
            <a:prstGeom prst="rect">
              <a:avLst/>
            </a:prstGeom>
            <a:blipFill>
              <a:blip r:embed="rId3"/>
              <a:tile tx="0" ty="0" sx="100000" sy="100000" flip="none" algn="tl"/>
            </a:blip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800" b="1" dirty="0">
                  <a:solidFill>
                    <a:schemeClr val="bg1"/>
                  </a:solidFill>
                  <a:latin typeface="+mn-ea"/>
                  <a:cs typeface="Lucida Sans" pitchFamily="34" charset="0"/>
                </a:rPr>
                <a:t>Results</a:t>
              </a:r>
              <a:r>
                <a:rPr lang="zh-Hans" altLang="en-US" sz="3800" b="1" dirty="0">
                  <a:solidFill>
                    <a:schemeClr val="bg1"/>
                  </a:solidFill>
                  <a:latin typeface="+mn-ea"/>
                  <a:cs typeface="Lucida Sans" pitchFamily="34" charset="0"/>
                </a:rPr>
                <a:t> </a:t>
              </a:r>
              <a:r>
                <a:rPr lang="en-US" altLang="zh-Hans" sz="3800" b="1" dirty="0">
                  <a:solidFill>
                    <a:schemeClr val="bg1"/>
                  </a:solidFill>
                  <a:latin typeface="+mn-ea"/>
                  <a:cs typeface="Lucida Sans" pitchFamily="34" charset="0"/>
                </a:rPr>
                <a:t>and</a:t>
              </a:r>
              <a:r>
                <a:rPr lang="zh-Hans" altLang="en-US" sz="3800" b="1" dirty="0">
                  <a:solidFill>
                    <a:schemeClr val="bg1"/>
                  </a:solidFill>
                  <a:latin typeface="+mn-ea"/>
                  <a:cs typeface="Lucida Sans" pitchFamily="34" charset="0"/>
                </a:rPr>
                <a:t> </a:t>
              </a:r>
              <a:r>
                <a:rPr lang="en-US" altLang="zh-Hans" sz="3800" b="1" dirty="0">
                  <a:solidFill>
                    <a:schemeClr val="bg1"/>
                  </a:solidFill>
                  <a:latin typeface="+mn-ea"/>
                  <a:cs typeface="Lucida Sans" pitchFamily="34" charset="0"/>
                </a:rPr>
                <a:t>Data Analysis</a:t>
              </a:r>
              <a:endParaRPr lang="en-US" altLang="zh-CN" sz="3800" b="1" dirty="0">
                <a:solidFill>
                  <a:schemeClr val="bg1"/>
                </a:solidFill>
                <a:latin typeface="+mn-ea"/>
                <a:cs typeface="Lucida Sans" pitchFamily="34" charset="0"/>
              </a:endParaRPr>
            </a:p>
          </p:txBody>
        </p:sp>
      </p:grpSp>
      <p:grpSp>
        <p:nvGrpSpPr>
          <p:cNvPr id="62" name="Group 61"/>
          <p:cNvGrpSpPr/>
          <p:nvPr/>
        </p:nvGrpSpPr>
        <p:grpSpPr>
          <a:xfrm>
            <a:off x="32830779" y="19253112"/>
            <a:ext cx="10459938" cy="946293"/>
            <a:chOff x="1018449" y="6874449"/>
            <a:chExt cx="11007725" cy="946293"/>
          </a:xfrm>
          <a:solidFill>
            <a:srgbClr val="00B050"/>
          </a:solidFill>
        </p:grpSpPr>
        <p:sp>
          <p:nvSpPr>
            <p:cNvPr id="63" name="Text Box 248"/>
            <p:cNvSpPr txBox="1">
              <a:spLocks noChangeArrowheads="1"/>
            </p:cNvSpPr>
            <p:nvPr/>
          </p:nvSpPr>
          <p:spPr bwMode="auto">
            <a:xfrm>
              <a:off x="1018449" y="6874449"/>
              <a:ext cx="11007725" cy="946293"/>
            </a:xfrm>
            <a:prstGeom prst="rect">
              <a:avLst/>
            </a:prstGeom>
            <a:blipFill>
              <a:blip r:embed="rId3"/>
              <a:tile tx="0" ty="0" sx="100000" sy="100000" flip="none" algn="tl"/>
            </a:blipFill>
            <a:ln w="19050">
              <a:solidFill>
                <a:schemeClr val="bg2">
                  <a:lumMod val="50000"/>
                </a:schemeClr>
              </a:solidFill>
              <a:miter lim="800000"/>
            </a:ln>
          </p:spPr>
          <p:txBody>
            <a:bodyPr>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zh-CN" sz="3600" b="1">
                <a:latin typeface="Lucida Sans" pitchFamily="34" charset="0"/>
                <a:ea typeface="SimSun" pitchFamily="2" charset="-122"/>
                <a:cs typeface="Lucida Sans" pitchFamily="34" charset="0"/>
              </a:endParaRPr>
            </a:p>
          </p:txBody>
        </p:sp>
        <p:sp>
          <p:nvSpPr>
            <p:cNvPr id="64" name="Text Box 248"/>
            <p:cNvSpPr txBox="1">
              <a:spLocks noChangeArrowheads="1"/>
            </p:cNvSpPr>
            <p:nvPr/>
          </p:nvSpPr>
          <p:spPr bwMode="auto">
            <a:xfrm>
              <a:off x="1074472" y="7063439"/>
              <a:ext cx="10805886" cy="677108"/>
            </a:xfrm>
            <a:prstGeom prst="rect">
              <a:avLst/>
            </a:prstGeom>
            <a:blipFill>
              <a:blip r:embed="rId3"/>
              <a:tile tx="0" ty="0" sx="100000" sy="100000" flip="none" algn="tl"/>
            </a:blip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800" b="1" dirty="0">
                  <a:solidFill>
                    <a:schemeClr val="bg1"/>
                  </a:solidFill>
                  <a:latin typeface="+mn-ea"/>
                  <a:cs typeface="Lucida Sans" pitchFamily="34" charset="0"/>
                </a:rPr>
                <a:t>Significance and Potential Applications</a:t>
              </a:r>
            </a:p>
          </p:txBody>
        </p:sp>
      </p:grpSp>
      <p:pic>
        <p:nvPicPr>
          <p:cNvPr id="4" name="图片 3">
            <a:extLst>
              <a:ext uri="{FF2B5EF4-FFF2-40B4-BE49-F238E27FC236}">
                <a16:creationId xmlns:a16="http://schemas.microsoft.com/office/drawing/2014/main" id="{FB1D89FC-C2F6-5941-8883-6EB8ED476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0670"/>
            <a:ext cx="7619999" cy="4893884"/>
          </a:xfrm>
          <a:prstGeom prst="rect">
            <a:avLst/>
          </a:prstGeom>
        </p:spPr>
      </p:pic>
      <p:pic>
        <p:nvPicPr>
          <p:cNvPr id="6" name="图片 5">
            <a:extLst>
              <a:ext uri="{FF2B5EF4-FFF2-40B4-BE49-F238E27FC236}">
                <a16:creationId xmlns:a16="http://schemas.microsoft.com/office/drawing/2014/main" id="{AAB7B954-6586-5E48-926D-DF23A7FBEE19}"/>
              </a:ext>
            </a:extLst>
          </p:cNvPr>
          <p:cNvPicPr>
            <a:picLocks noChangeAspect="1"/>
          </p:cNvPicPr>
          <p:nvPr/>
        </p:nvPicPr>
        <p:blipFill rotWithShape="1">
          <a:blip r:embed="rId5">
            <a:alphaModFix amt="85000"/>
            <a:extLst>
              <a:ext uri="{28A0092B-C50C-407E-A947-70E740481C1C}">
                <a14:useLocalDpi xmlns:a14="http://schemas.microsoft.com/office/drawing/2010/main" val="0"/>
              </a:ext>
            </a:extLst>
          </a:blip>
          <a:srcRect r="2973"/>
          <a:stretch/>
        </p:blipFill>
        <p:spPr>
          <a:xfrm>
            <a:off x="32972507" y="273040"/>
            <a:ext cx="10309093" cy="4535616"/>
          </a:xfrm>
          <a:prstGeom prst="rect">
            <a:avLst/>
          </a:prstGeom>
        </p:spPr>
      </p:pic>
      <p:pic>
        <p:nvPicPr>
          <p:cNvPr id="8" name="图片 7">
            <a:extLst>
              <a:ext uri="{FF2B5EF4-FFF2-40B4-BE49-F238E27FC236}">
                <a16:creationId xmlns:a16="http://schemas.microsoft.com/office/drawing/2014/main" id="{D65E91DA-D9CC-5D4C-B104-35CA9438E7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36531" y="13645162"/>
            <a:ext cx="5230436" cy="3507588"/>
          </a:xfrm>
          <a:prstGeom prst="rect">
            <a:avLst/>
          </a:prstGeom>
        </p:spPr>
      </p:pic>
      <p:sp>
        <p:nvSpPr>
          <p:cNvPr id="77" name="Text Box 244">
            <a:extLst>
              <a:ext uri="{FF2B5EF4-FFF2-40B4-BE49-F238E27FC236}">
                <a16:creationId xmlns:a16="http://schemas.microsoft.com/office/drawing/2014/main" id="{01D7B6B5-0096-934D-997B-CAA7DB16A5D9}"/>
              </a:ext>
            </a:extLst>
          </p:cNvPr>
          <p:cNvSpPr txBox="1">
            <a:spLocks noChangeArrowheads="1"/>
          </p:cNvSpPr>
          <p:nvPr/>
        </p:nvSpPr>
        <p:spPr bwMode="auto">
          <a:xfrm>
            <a:off x="22018187" y="13624354"/>
            <a:ext cx="9958922" cy="14496276"/>
          </a:xfrm>
          <a:prstGeom prst="rect">
            <a:avLst/>
          </a:prstGeom>
          <a:noFill/>
          <a:ln w="57150" cmpd="thinThick">
            <a:noFill/>
            <a:miter lim="800000"/>
          </a:ln>
          <a:extLst/>
        </p:spPr>
        <p:txBody>
          <a:bodyPr wrap="square" lIns="182880" tIns="91440" rIns="182880" bIns="182880">
            <a:spAutoFit/>
          </a:bodyPr>
          <a:lstStyle>
            <a:defPPr>
              <a:defRPr kern="1200" smtId="4294967295"/>
            </a:defPPr>
            <a:lvl1pPr>
              <a:defRPr sz="2400">
                <a:solidFill>
                  <a:schemeClr val="tx1"/>
                </a:solidFill>
                <a:latin typeface="Times New Roman" pitchFamily="18" charset="0"/>
              </a:defRPr>
            </a:lvl1pPr>
            <a:lvl2pPr marL="685800" indent="-22860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p:txBody>
      </p:sp>
      <p:sp>
        <p:nvSpPr>
          <p:cNvPr id="7" name="文本框 6">
            <a:extLst>
              <a:ext uri="{FF2B5EF4-FFF2-40B4-BE49-F238E27FC236}">
                <a16:creationId xmlns:a16="http://schemas.microsoft.com/office/drawing/2014/main" id="{DCC9B15D-4EC2-494D-A35D-94516333B439}"/>
              </a:ext>
            </a:extLst>
          </p:cNvPr>
          <p:cNvSpPr txBox="1"/>
          <p:nvPr/>
        </p:nvSpPr>
        <p:spPr>
          <a:xfrm>
            <a:off x="718780" y="9960667"/>
            <a:ext cx="4828001" cy="1261884"/>
          </a:xfrm>
          <a:prstGeom prst="rect">
            <a:avLst/>
          </a:prstGeom>
          <a:noFill/>
        </p:spPr>
        <p:txBody>
          <a:bodyPr wrap="square" rtlCol="0">
            <a:spAutoFit/>
          </a:bodyPr>
          <a:lstStyle/>
          <a:p>
            <a:r>
              <a:rPr lang="zh-CN" altLang="zh-CN" sz="2800" dirty="0">
                <a:effectLst/>
              </a:rPr>
              <a:t> </a:t>
            </a:r>
          </a:p>
          <a:p>
            <a:endParaRPr lang="en-US" altLang="zh-CN" dirty="0">
              <a:effectLst/>
            </a:endParaRPr>
          </a:p>
          <a:p>
            <a:endParaRPr lang="en-US" altLang="zh-CN" dirty="0">
              <a:effectLst/>
            </a:endParaRPr>
          </a:p>
        </p:txBody>
      </p:sp>
      <p:pic>
        <p:nvPicPr>
          <p:cNvPr id="13" name="图片 12">
            <a:extLst>
              <a:ext uri="{FF2B5EF4-FFF2-40B4-BE49-F238E27FC236}">
                <a16:creationId xmlns:a16="http://schemas.microsoft.com/office/drawing/2014/main" id="{FD17A822-7EF9-044B-B738-68DF6BD9CF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825" y="16368394"/>
            <a:ext cx="9708102" cy="3531881"/>
          </a:xfrm>
          <a:prstGeom prst="rect">
            <a:avLst/>
          </a:prstGeom>
        </p:spPr>
      </p:pic>
      <p:pic>
        <p:nvPicPr>
          <p:cNvPr id="20" name="图片 19">
            <a:extLst>
              <a:ext uri="{FF2B5EF4-FFF2-40B4-BE49-F238E27FC236}">
                <a16:creationId xmlns:a16="http://schemas.microsoft.com/office/drawing/2014/main" id="{1562BF8E-DF03-3E48-A47A-6F1446A66A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145000" y="13740428"/>
            <a:ext cx="4789109" cy="3319519"/>
          </a:xfrm>
          <a:prstGeom prst="rect">
            <a:avLst/>
          </a:prstGeom>
        </p:spPr>
      </p:pic>
      <p:grpSp>
        <p:nvGrpSpPr>
          <p:cNvPr id="65" name="Group 61">
            <a:extLst>
              <a:ext uri="{FF2B5EF4-FFF2-40B4-BE49-F238E27FC236}">
                <a16:creationId xmlns:a16="http://schemas.microsoft.com/office/drawing/2014/main" id="{198EB190-23D4-8B42-9F99-7BCFCE477960}"/>
              </a:ext>
            </a:extLst>
          </p:cNvPr>
          <p:cNvGrpSpPr/>
          <p:nvPr/>
        </p:nvGrpSpPr>
        <p:grpSpPr>
          <a:xfrm>
            <a:off x="22605408" y="13563600"/>
            <a:ext cx="9476735" cy="946293"/>
            <a:chOff x="1066799" y="5958162"/>
            <a:chExt cx="11007725" cy="946293"/>
          </a:xfrm>
          <a:solidFill>
            <a:srgbClr val="00B050"/>
          </a:solidFill>
        </p:grpSpPr>
        <p:sp>
          <p:nvSpPr>
            <p:cNvPr id="66" name="Text Box 248">
              <a:extLst>
                <a:ext uri="{FF2B5EF4-FFF2-40B4-BE49-F238E27FC236}">
                  <a16:creationId xmlns:a16="http://schemas.microsoft.com/office/drawing/2014/main" id="{10D00B1B-C542-154B-B463-34E516CCFBD8}"/>
                </a:ext>
              </a:extLst>
            </p:cNvPr>
            <p:cNvSpPr txBox="1">
              <a:spLocks noChangeArrowheads="1"/>
            </p:cNvSpPr>
            <p:nvPr/>
          </p:nvSpPr>
          <p:spPr bwMode="auto">
            <a:xfrm>
              <a:off x="1066799" y="5958162"/>
              <a:ext cx="11007725" cy="946293"/>
            </a:xfrm>
            <a:prstGeom prst="rect">
              <a:avLst/>
            </a:prstGeom>
            <a:blipFill>
              <a:blip r:embed="rId3"/>
              <a:tile tx="0" ty="0" sx="100000" sy="100000" flip="none" algn="tl"/>
            </a:blipFill>
            <a:ln w="19050">
              <a:solidFill>
                <a:schemeClr val="bg2">
                  <a:lumMod val="50000"/>
                </a:schemeClr>
              </a:solidFill>
              <a:miter lim="800000"/>
            </a:ln>
          </p:spPr>
          <p:txBody>
            <a:bodyPr>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zh-CN" sz="3600" b="1">
                <a:latin typeface="Lucida Sans" pitchFamily="34" charset="0"/>
                <a:ea typeface="SimSun" pitchFamily="2" charset="-122"/>
                <a:cs typeface="Lucida Sans" pitchFamily="34" charset="0"/>
              </a:endParaRPr>
            </a:p>
          </p:txBody>
        </p:sp>
        <p:sp>
          <p:nvSpPr>
            <p:cNvPr id="67" name="Text Box 248">
              <a:extLst>
                <a:ext uri="{FF2B5EF4-FFF2-40B4-BE49-F238E27FC236}">
                  <a16:creationId xmlns:a16="http://schemas.microsoft.com/office/drawing/2014/main" id="{266C21E7-925C-9F4F-8BF9-64D3B6F83013}"/>
                </a:ext>
              </a:extLst>
            </p:cNvPr>
            <p:cNvSpPr txBox="1">
              <a:spLocks noChangeArrowheads="1"/>
            </p:cNvSpPr>
            <p:nvPr/>
          </p:nvSpPr>
          <p:spPr bwMode="auto">
            <a:xfrm>
              <a:off x="1167717" y="6165168"/>
              <a:ext cx="10805886" cy="677108"/>
            </a:xfrm>
            <a:prstGeom prst="rect">
              <a:avLst/>
            </a:prstGeom>
            <a:no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800" b="1" dirty="0">
                  <a:solidFill>
                    <a:schemeClr val="bg1"/>
                  </a:solidFill>
                  <a:latin typeface="Arial" panose="020B0604020202020204" pitchFamily="34" charset="0"/>
                  <a:ea typeface="SimSun" pitchFamily="2" charset="-122"/>
                  <a:cs typeface="Arial" panose="020B0604020202020204" pitchFamily="34" charset="0"/>
                </a:rPr>
                <a:t>LSTM Recurrent Neural Network</a:t>
              </a:r>
            </a:p>
          </p:txBody>
        </p:sp>
      </p:grpSp>
      <p:pic>
        <p:nvPicPr>
          <p:cNvPr id="31" name="图片 30">
            <a:extLst>
              <a:ext uri="{FF2B5EF4-FFF2-40B4-BE49-F238E27FC236}">
                <a16:creationId xmlns:a16="http://schemas.microsoft.com/office/drawing/2014/main" id="{80F64D07-E373-064B-A4F1-3321C02E3F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822920" y="10996570"/>
            <a:ext cx="7451339" cy="6366092"/>
          </a:xfrm>
          <a:prstGeom prst="rect">
            <a:avLst/>
          </a:prstGeom>
        </p:spPr>
      </p:pic>
      <p:grpSp>
        <p:nvGrpSpPr>
          <p:cNvPr id="116" name="组合 115">
            <a:extLst>
              <a:ext uri="{FF2B5EF4-FFF2-40B4-BE49-F238E27FC236}">
                <a16:creationId xmlns:a16="http://schemas.microsoft.com/office/drawing/2014/main" id="{6BE35785-F9CB-1041-9876-EA33F39E57AB}"/>
              </a:ext>
            </a:extLst>
          </p:cNvPr>
          <p:cNvGrpSpPr/>
          <p:nvPr/>
        </p:nvGrpSpPr>
        <p:grpSpPr>
          <a:xfrm>
            <a:off x="15925800" y="19888200"/>
            <a:ext cx="452569" cy="6446508"/>
            <a:chOff x="15887888" y="19573779"/>
            <a:chExt cx="452569" cy="6446508"/>
          </a:xfrm>
        </p:grpSpPr>
        <p:sp>
          <p:nvSpPr>
            <p:cNvPr id="54" name="下箭头 53">
              <a:extLst>
                <a:ext uri="{FF2B5EF4-FFF2-40B4-BE49-F238E27FC236}">
                  <a16:creationId xmlns:a16="http://schemas.microsoft.com/office/drawing/2014/main" id="{80A66648-F7C1-CD42-9B6F-53576557A1B0}"/>
                </a:ext>
              </a:extLst>
            </p:cNvPr>
            <p:cNvSpPr/>
            <p:nvPr/>
          </p:nvSpPr>
          <p:spPr bwMode="auto">
            <a:xfrm>
              <a:off x="15904437" y="19573779"/>
              <a:ext cx="436020" cy="292387"/>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ndParaRPr>
            </a:p>
          </p:txBody>
        </p:sp>
        <p:sp>
          <p:nvSpPr>
            <p:cNvPr id="74" name="下箭头 73">
              <a:extLst>
                <a:ext uri="{FF2B5EF4-FFF2-40B4-BE49-F238E27FC236}">
                  <a16:creationId xmlns:a16="http://schemas.microsoft.com/office/drawing/2014/main" id="{2FD0B862-C039-0C40-895F-063994D4636C}"/>
                </a:ext>
              </a:extLst>
            </p:cNvPr>
            <p:cNvSpPr/>
            <p:nvPr/>
          </p:nvSpPr>
          <p:spPr bwMode="auto">
            <a:xfrm>
              <a:off x="15904437" y="21026637"/>
              <a:ext cx="436020" cy="292387"/>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ndParaRPr>
            </a:p>
          </p:txBody>
        </p:sp>
        <p:sp>
          <p:nvSpPr>
            <p:cNvPr id="75" name="下箭头 74">
              <a:extLst>
                <a:ext uri="{FF2B5EF4-FFF2-40B4-BE49-F238E27FC236}">
                  <a16:creationId xmlns:a16="http://schemas.microsoft.com/office/drawing/2014/main" id="{EA2EC4AD-ADAC-FD41-880A-426CCAFA7A4A}"/>
                </a:ext>
              </a:extLst>
            </p:cNvPr>
            <p:cNvSpPr/>
            <p:nvPr/>
          </p:nvSpPr>
          <p:spPr bwMode="auto">
            <a:xfrm>
              <a:off x="15904437" y="22135301"/>
              <a:ext cx="436020" cy="292387"/>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ndParaRPr>
            </a:p>
          </p:txBody>
        </p:sp>
        <p:sp>
          <p:nvSpPr>
            <p:cNvPr id="76" name="下箭头 75">
              <a:extLst>
                <a:ext uri="{FF2B5EF4-FFF2-40B4-BE49-F238E27FC236}">
                  <a16:creationId xmlns:a16="http://schemas.microsoft.com/office/drawing/2014/main" id="{64BE02B1-6EF2-E446-92D4-D022736561E7}"/>
                </a:ext>
              </a:extLst>
            </p:cNvPr>
            <p:cNvSpPr/>
            <p:nvPr/>
          </p:nvSpPr>
          <p:spPr bwMode="auto">
            <a:xfrm>
              <a:off x="15904437" y="24130526"/>
              <a:ext cx="436020" cy="292387"/>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ndParaRPr>
            </a:p>
          </p:txBody>
        </p:sp>
        <p:sp>
          <p:nvSpPr>
            <p:cNvPr id="79" name="下箭头 78">
              <a:extLst>
                <a:ext uri="{FF2B5EF4-FFF2-40B4-BE49-F238E27FC236}">
                  <a16:creationId xmlns:a16="http://schemas.microsoft.com/office/drawing/2014/main" id="{14631C64-1502-D845-9415-9D3ABC055D63}"/>
                </a:ext>
              </a:extLst>
            </p:cNvPr>
            <p:cNvSpPr/>
            <p:nvPr/>
          </p:nvSpPr>
          <p:spPr bwMode="auto">
            <a:xfrm>
              <a:off x="15887888" y="25727900"/>
              <a:ext cx="436020" cy="292387"/>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ndParaRPr>
            </a:p>
          </p:txBody>
        </p:sp>
      </p:grpSp>
      <p:sp>
        <p:nvSpPr>
          <p:cNvPr id="89" name="文本框 88">
            <a:extLst>
              <a:ext uri="{FF2B5EF4-FFF2-40B4-BE49-F238E27FC236}">
                <a16:creationId xmlns:a16="http://schemas.microsoft.com/office/drawing/2014/main" id="{325DF273-EA0E-7147-88A6-62662A2BB044}"/>
              </a:ext>
            </a:extLst>
          </p:cNvPr>
          <p:cNvSpPr txBox="1"/>
          <p:nvPr/>
        </p:nvSpPr>
        <p:spPr>
          <a:xfrm>
            <a:off x="32842201" y="6629400"/>
            <a:ext cx="10495653" cy="12157174"/>
          </a:xfrm>
          <a:prstGeom prst="rect">
            <a:avLst/>
          </a:prstGeom>
          <a:solidFill>
            <a:schemeClr val="bg1"/>
          </a:solidFill>
        </p:spPr>
        <p:txBody>
          <a:bodyPr wrap="square" rtlCol="0">
            <a:spAutoFit/>
          </a:bodyPr>
          <a:lstStyle/>
          <a:p>
            <a:pPr marL="457200" indent="-457200">
              <a:buFont typeface="Arial" panose="020B0604020202020204" pitchFamily="34" charset="0"/>
              <a:buChar char="•"/>
            </a:pPr>
            <a:r>
              <a:rPr lang="en-US" altLang="zh-CN" sz="2800" dirty="0">
                <a:effectLst/>
                <a:latin typeface="Arial" panose="020B0604020202020204" pitchFamily="34" charset="0"/>
                <a:cs typeface="Arial" panose="020B0604020202020204" pitchFamily="34" charset="0"/>
              </a:rPr>
              <a:t>Out of a 4 year prediction, my prediction software has a mean percent error of only 5 percent. Out of a 10 year prediction, my software has a mean percent error of 7 percent.</a:t>
            </a:r>
          </a:p>
          <a:p>
            <a:pPr marL="342900" indent="-342900">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endParaRPr lang="en-US" altLang="zh-CN" sz="2800" dirty="0">
              <a:effectLst/>
              <a:latin typeface="Arial" panose="020B0604020202020204" pitchFamily="34" charset="0"/>
              <a:cs typeface="Arial" panose="020B0604020202020204" pitchFamily="34" charset="0"/>
            </a:endParaRPr>
          </a:p>
          <a:p>
            <a:endParaRPr lang="en-US" altLang="zh-CN" sz="2800" dirty="0">
              <a:effectLst/>
              <a:latin typeface="Arial" panose="020B0604020202020204" pitchFamily="34" charset="0"/>
              <a:cs typeface="Arial" panose="020B0604020202020204" pitchFamily="34" charset="0"/>
            </a:endParaRPr>
          </a:p>
          <a:p>
            <a:r>
              <a:rPr lang="en-US" altLang="zh-CN" sz="2800" dirty="0">
                <a:effectLst/>
                <a:latin typeface="Arial" panose="020B0604020202020204" pitchFamily="34" charset="0"/>
                <a:cs typeface="Arial" panose="020B0604020202020204" pitchFamily="34" charset="0"/>
              </a:rPr>
              <a:t>Out of a 4 year prediction, the average prediction software in the market has a mean percent error of 30 percent( Ricker Model, TSD, and TSMA)</a:t>
            </a:r>
          </a:p>
          <a:p>
            <a:endParaRPr lang="en-US" altLang="zh-CN" sz="2800" dirty="0">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endParaRPr lang="en-US" altLang="zh-CN" sz="2800" dirty="0">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zh-CN" sz="2800" dirty="0">
              <a:effectLst/>
              <a:latin typeface="Arial" panose="020B0604020202020204" pitchFamily="34" charset="0"/>
              <a:cs typeface="Arial" panose="020B0604020202020204" pitchFamily="34" charset="0"/>
            </a:endParaRPr>
          </a:p>
          <a:p>
            <a:endParaRPr lang="en-US" altLang="zh-CN" sz="2800" dirty="0">
              <a:effectLst/>
              <a:latin typeface="Arial" panose="020B0604020202020204" pitchFamily="34" charset="0"/>
              <a:cs typeface="Arial" panose="020B0604020202020204" pitchFamily="34" charset="0"/>
            </a:endParaRPr>
          </a:p>
        </p:txBody>
      </p:sp>
      <p:grpSp>
        <p:nvGrpSpPr>
          <p:cNvPr id="97" name="Group 61">
            <a:extLst>
              <a:ext uri="{FF2B5EF4-FFF2-40B4-BE49-F238E27FC236}">
                <a16:creationId xmlns:a16="http://schemas.microsoft.com/office/drawing/2014/main" id="{4F470A5F-A059-564B-BA05-EE351494973F}"/>
              </a:ext>
            </a:extLst>
          </p:cNvPr>
          <p:cNvGrpSpPr/>
          <p:nvPr/>
        </p:nvGrpSpPr>
        <p:grpSpPr>
          <a:xfrm>
            <a:off x="32842200" y="28663735"/>
            <a:ext cx="10527274" cy="946293"/>
            <a:chOff x="762467" y="14080627"/>
            <a:chExt cx="10933810" cy="946293"/>
          </a:xfrm>
          <a:solidFill>
            <a:srgbClr val="00B050"/>
          </a:solidFill>
        </p:grpSpPr>
        <p:sp>
          <p:nvSpPr>
            <p:cNvPr id="98" name="Text Box 248">
              <a:extLst>
                <a:ext uri="{FF2B5EF4-FFF2-40B4-BE49-F238E27FC236}">
                  <a16:creationId xmlns:a16="http://schemas.microsoft.com/office/drawing/2014/main" id="{9C217B88-843C-874B-BB90-9C73458FE447}"/>
                </a:ext>
              </a:extLst>
            </p:cNvPr>
            <p:cNvSpPr txBox="1">
              <a:spLocks noChangeArrowheads="1"/>
            </p:cNvSpPr>
            <p:nvPr/>
          </p:nvSpPr>
          <p:spPr bwMode="auto">
            <a:xfrm>
              <a:off x="762467" y="14080627"/>
              <a:ext cx="10933810" cy="946293"/>
            </a:xfrm>
            <a:prstGeom prst="rect">
              <a:avLst/>
            </a:prstGeom>
            <a:blipFill>
              <a:blip r:embed="rId3"/>
              <a:tile tx="0" ty="0" sx="100000" sy="100000" flip="none" algn="tl"/>
            </a:blipFill>
            <a:ln w="19050">
              <a:solidFill>
                <a:schemeClr val="bg2">
                  <a:lumMod val="50000"/>
                </a:schemeClr>
              </a:solid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zh-CN" sz="3600" b="1">
                <a:latin typeface="Lucida Sans" pitchFamily="34" charset="0"/>
                <a:ea typeface="SimSun" pitchFamily="2" charset="-122"/>
                <a:cs typeface="Lucida Sans" pitchFamily="34" charset="0"/>
              </a:endParaRPr>
            </a:p>
          </p:txBody>
        </p:sp>
        <p:sp>
          <p:nvSpPr>
            <p:cNvPr id="99" name="Text Box 248">
              <a:extLst>
                <a:ext uri="{FF2B5EF4-FFF2-40B4-BE49-F238E27FC236}">
                  <a16:creationId xmlns:a16="http://schemas.microsoft.com/office/drawing/2014/main" id="{A35535F5-D69B-EA4A-A930-7A61334C2DED}"/>
                </a:ext>
              </a:extLst>
            </p:cNvPr>
            <p:cNvSpPr txBox="1">
              <a:spLocks noChangeArrowheads="1"/>
            </p:cNvSpPr>
            <p:nvPr/>
          </p:nvSpPr>
          <p:spPr bwMode="auto">
            <a:xfrm>
              <a:off x="857550" y="14261385"/>
              <a:ext cx="10805886" cy="677108"/>
            </a:xfrm>
            <a:prstGeom prst="rect">
              <a:avLst/>
            </a:prstGeom>
            <a:no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800" b="1" dirty="0">
                  <a:solidFill>
                    <a:schemeClr val="bg1"/>
                  </a:solidFill>
                  <a:latin typeface="+mn-ea"/>
                  <a:cs typeface="Lucida Sans" pitchFamily="34" charset="0"/>
                </a:rPr>
                <a:t>Acknowledgements</a:t>
              </a:r>
            </a:p>
          </p:txBody>
        </p:sp>
      </p:grpSp>
      <p:pic>
        <p:nvPicPr>
          <p:cNvPr id="105" name="图片 104">
            <a:extLst>
              <a:ext uri="{FF2B5EF4-FFF2-40B4-BE49-F238E27FC236}">
                <a16:creationId xmlns:a16="http://schemas.microsoft.com/office/drawing/2014/main" id="{BE57DCA7-029B-4342-9F71-53AFE3A730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717692" y="8007793"/>
            <a:ext cx="5746775" cy="4285836"/>
          </a:xfrm>
          <a:prstGeom prst="rect">
            <a:avLst/>
          </a:prstGeom>
        </p:spPr>
      </p:pic>
      <p:pic>
        <p:nvPicPr>
          <p:cNvPr id="113" name="图片 112">
            <a:extLst>
              <a:ext uri="{FF2B5EF4-FFF2-40B4-BE49-F238E27FC236}">
                <a16:creationId xmlns:a16="http://schemas.microsoft.com/office/drawing/2014/main" id="{95E75E9C-A453-4048-A157-08D65CC1DD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73699" y="10820424"/>
            <a:ext cx="6646388" cy="4306663"/>
          </a:xfrm>
          <a:prstGeom prst="rect">
            <a:avLst/>
          </a:prstGeom>
        </p:spPr>
      </p:pic>
      <p:sp>
        <p:nvSpPr>
          <p:cNvPr id="114" name="文本框 113">
            <a:extLst>
              <a:ext uri="{FF2B5EF4-FFF2-40B4-BE49-F238E27FC236}">
                <a16:creationId xmlns:a16="http://schemas.microsoft.com/office/drawing/2014/main" id="{38082BDF-A811-524B-B917-D08A786E981A}"/>
              </a:ext>
            </a:extLst>
          </p:cNvPr>
          <p:cNvSpPr txBox="1"/>
          <p:nvPr/>
        </p:nvSpPr>
        <p:spPr>
          <a:xfrm>
            <a:off x="718780" y="19863279"/>
            <a:ext cx="5801016" cy="461665"/>
          </a:xfrm>
          <a:prstGeom prst="rect">
            <a:avLst/>
          </a:prstGeom>
          <a:noFill/>
        </p:spPr>
        <p:txBody>
          <a:bodyPr wrap="square" rtlCol="0">
            <a:spAutoFit/>
          </a:bodyPr>
          <a:lstStyle/>
          <a:p>
            <a:r>
              <a:rPr kumimoji="1" lang="en-US" altLang="zh-CN" b="1" dirty="0">
                <a:latin typeface="Arial" panose="020B0604020202020204" pitchFamily="34" charset="0"/>
                <a:cs typeface="Arial" panose="020B0604020202020204" pitchFamily="34" charset="0"/>
              </a:rPr>
              <a:t>Fig. 1  </a:t>
            </a:r>
            <a:r>
              <a:rPr kumimoji="1" lang="en-US" altLang="zh-CN" dirty="0">
                <a:latin typeface="Arial" panose="020B0604020202020204" pitchFamily="34" charset="0"/>
                <a:cs typeface="Arial" panose="020B0604020202020204" pitchFamily="34" charset="0"/>
              </a:rPr>
              <a:t>Salmon Historical Data</a:t>
            </a:r>
            <a:endParaRPr kumimoji="1" lang="zh-CN" altLang="en-US" dirty="0">
              <a:latin typeface="Arial" panose="020B0604020202020204" pitchFamily="34" charset="0"/>
              <a:cs typeface="Arial" panose="020B0604020202020204" pitchFamily="34" charset="0"/>
            </a:endParaRPr>
          </a:p>
        </p:txBody>
      </p:sp>
      <p:sp>
        <p:nvSpPr>
          <p:cNvPr id="115" name="Text Box 258">
            <a:extLst>
              <a:ext uri="{FF2B5EF4-FFF2-40B4-BE49-F238E27FC236}">
                <a16:creationId xmlns:a16="http://schemas.microsoft.com/office/drawing/2014/main" id="{4FC1B75E-311E-BC4B-867D-B0A538E03FCE}"/>
              </a:ext>
            </a:extLst>
          </p:cNvPr>
          <p:cNvSpPr txBox="1">
            <a:spLocks noChangeArrowheads="1"/>
          </p:cNvSpPr>
          <p:nvPr/>
        </p:nvSpPr>
        <p:spPr bwMode="auto">
          <a:xfrm>
            <a:off x="11836532" y="17218058"/>
            <a:ext cx="5230436"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FFFFFF"/>
                  </a:outerShdw>
                </a:effectLst>
              </a14:hiddenEffects>
            </a:ext>
          </a:extLst>
        </p:spPr>
        <p:txBody>
          <a:bodyPr wrap="square" lIns="0" rIns="0">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AU" b="1" dirty="0">
                <a:latin typeface="Arial" panose="020B0604020202020204" pitchFamily="34" charset="0"/>
                <a:cs typeface="Arial" panose="020B0604020202020204" pitchFamily="34" charset="0"/>
              </a:rPr>
              <a:t>Fig. 4  </a:t>
            </a:r>
            <a:r>
              <a:rPr lang="en-AU" dirty="0">
                <a:latin typeface="Arial" panose="020B0604020202020204" pitchFamily="34" charset="0"/>
                <a:cs typeface="Arial" panose="020B0604020202020204" pitchFamily="34" charset="0"/>
              </a:rPr>
              <a:t>Performance of Deep Learning Algorithms Over Big Data Sets</a:t>
            </a:r>
          </a:p>
        </p:txBody>
      </p:sp>
      <p:sp>
        <p:nvSpPr>
          <p:cNvPr id="117" name="Text Box 258">
            <a:extLst>
              <a:ext uri="{FF2B5EF4-FFF2-40B4-BE49-F238E27FC236}">
                <a16:creationId xmlns:a16="http://schemas.microsoft.com/office/drawing/2014/main" id="{31411FEA-D7DC-C246-977A-47734E00927C}"/>
              </a:ext>
            </a:extLst>
          </p:cNvPr>
          <p:cNvSpPr txBox="1">
            <a:spLocks noChangeArrowheads="1"/>
          </p:cNvSpPr>
          <p:nvPr/>
        </p:nvSpPr>
        <p:spPr bwMode="auto">
          <a:xfrm>
            <a:off x="17255144" y="17281641"/>
            <a:ext cx="4963980"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FFFFFF"/>
                  </a:outerShdw>
                </a:effectLst>
              </a14:hiddenEffects>
            </a:ext>
          </a:extLst>
        </p:spPr>
        <p:txBody>
          <a:bodyPr wrap="square" lIns="0" rIns="0">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AU" b="1" dirty="0">
                <a:latin typeface="Arial" panose="020B0604020202020204" pitchFamily="34" charset="0"/>
                <a:cs typeface="Arial" panose="020B0604020202020204" pitchFamily="34" charset="0"/>
              </a:rPr>
              <a:t>Fig. 5 </a:t>
            </a:r>
            <a:r>
              <a:rPr lang="en-AU" dirty="0">
                <a:latin typeface="Arial" panose="020B0604020202020204" pitchFamily="34" charset="0"/>
                <a:cs typeface="Arial" panose="020B0604020202020204" pitchFamily="34" charset="0"/>
              </a:rPr>
              <a:t>Neural Networks of the algorithm</a:t>
            </a:r>
          </a:p>
        </p:txBody>
      </p:sp>
      <p:sp>
        <p:nvSpPr>
          <p:cNvPr id="118" name="文本框 117">
            <a:extLst>
              <a:ext uri="{FF2B5EF4-FFF2-40B4-BE49-F238E27FC236}">
                <a16:creationId xmlns:a16="http://schemas.microsoft.com/office/drawing/2014/main" id="{28065690-7094-4147-9AE2-F1B7A7E79110}"/>
              </a:ext>
            </a:extLst>
          </p:cNvPr>
          <p:cNvSpPr txBox="1"/>
          <p:nvPr/>
        </p:nvSpPr>
        <p:spPr>
          <a:xfrm>
            <a:off x="22504022" y="19530408"/>
            <a:ext cx="9650863" cy="461665"/>
          </a:xfrm>
          <a:prstGeom prst="rect">
            <a:avLst/>
          </a:prstGeom>
          <a:noFill/>
        </p:spPr>
        <p:txBody>
          <a:bodyPr wrap="square" rtlCol="0">
            <a:spAutoFit/>
          </a:bodyPr>
          <a:lstStyle/>
          <a:p>
            <a:r>
              <a:rPr kumimoji="1" lang="en-US" altLang="zh-CN" b="1" dirty="0"/>
              <a:t>Fig. 6  </a:t>
            </a:r>
            <a:r>
              <a:rPr kumimoji="1" lang="en-US" altLang="zh-CN" dirty="0"/>
              <a:t>Long Short-Term Memory Neural Network Decision Process</a:t>
            </a:r>
            <a:endParaRPr kumimoji="1" lang="zh-CN" altLang="en-US" dirty="0"/>
          </a:p>
        </p:txBody>
      </p:sp>
      <p:sp>
        <p:nvSpPr>
          <p:cNvPr id="119" name="文本框 118">
            <a:extLst>
              <a:ext uri="{FF2B5EF4-FFF2-40B4-BE49-F238E27FC236}">
                <a16:creationId xmlns:a16="http://schemas.microsoft.com/office/drawing/2014/main" id="{358B9786-2E79-944E-B3EA-D9292D3E7D30}"/>
              </a:ext>
            </a:extLst>
          </p:cNvPr>
          <p:cNvSpPr txBox="1"/>
          <p:nvPr/>
        </p:nvSpPr>
        <p:spPr>
          <a:xfrm>
            <a:off x="22450787" y="26724175"/>
            <a:ext cx="9650863" cy="461665"/>
          </a:xfrm>
          <a:prstGeom prst="rect">
            <a:avLst/>
          </a:prstGeom>
          <a:noFill/>
        </p:spPr>
        <p:txBody>
          <a:bodyPr wrap="square" rtlCol="0">
            <a:spAutoFit/>
          </a:bodyPr>
          <a:lstStyle/>
          <a:p>
            <a:r>
              <a:rPr kumimoji="1" lang="en-US" altLang="zh-CN" b="1" dirty="0"/>
              <a:t>Fig. 7 </a:t>
            </a:r>
            <a:r>
              <a:rPr kumimoji="1" lang="en-US" altLang="zh-CN" dirty="0"/>
              <a:t>Long Short-Term Memory Neural Network Modules</a:t>
            </a:r>
            <a:endParaRPr kumimoji="1" lang="zh-CN" altLang="en-US" dirty="0"/>
          </a:p>
        </p:txBody>
      </p:sp>
      <p:grpSp>
        <p:nvGrpSpPr>
          <p:cNvPr id="148" name="组合 147">
            <a:extLst>
              <a:ext uri="{FF2B5EF4-FFF2-40B4-BE49-F238E27FC236}">
                <a16:creationId xmlns:a16="http://schemas.microsoft.com/office/drawing/2014/main" id="{B84E5E8D-4F6F-C14E-B3BA-8E328AF29F03}"/>
              </a:ext>
            </a:extLst>
          </p:cNvPr>
          <p:cNvGrpSpPr/>
          <p:nvPr/>
        </p:nvGrpSpPr>
        <p:grpSpPr>
          <a:xfrm>
            <a:off x="22605408" y="14473803"/>
            <a:ext cx="9496242" cy="4929020"/>
            <a:chOff x="22129465" y="14401799"/>
            <a:chExt cx="9779591" cy="4960725"/>
          </a:xfrm>
        </p:grpSpPr>
        <p:grpSp>
          <p:nvGrpSpPr>
            <p:cNvPr id="126" name="组合 125">
              <a:extLst>
                <a:ext uri="{FF2B5EF4-FFF2-40B4-BE49-F238E27FC236}">
                  <a16:creationId xmlns:a16="http://schemas.microsoft.com/office/drawing/2014/main" id="{0CF0849B-80BD-994C-AB78-0FB8C48C83AC}"/>
                </a:ext>
              </a:extLst>
            </p:cNvPr>
            <p:cNvGrpSpPr/>
            <p:nvPr/>
          </p:nvGrpSpPr>
          <p:grpSpPr>
            <a:xfrm>
              <a:off x="22129465" y="14401799"/>
              <a:ext cx="9779591" cy="4960725"/>
              <a:chOff x="22129465" y="14401799"/>
              <a:chExt cx="9779591" cy="4960725"/>
            </a:xfrm>
          </p:grpSpPr>
          <p:pic>
            <p:nvPicPr>
              <p:cNvPr id="9" name="图片 8">
                <a:extLst>
                  <a:ext uri="{FF2B5EF4-FFF2-40B4-BE49-F238E27FC236}">
                    <a16:creationId xmlns:a16="http://schemas.microsoft.com/office/drawing/2014/main" id="{166301A5-19CE-B240-8B26-9E51CA6CB86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129465" y="14401799"/>
                <a:ext cx="9779591" cy="4960725"/>
              </a:xfrm>
              <a:prstGeom prst="rect">
                <a:avLst/>
              </a:prstGeom>
            </p:spPr>
          </p:pic>
          <p:sp>
            <p:nvSpPr>
              <p:cNvPr id="120" name="矩形 119">
                <a:extLst>
                  <a:ext uri="{FF2B5EF4-FFF2-40B4-BE49-F238E27FC236}">
                    <a16:creationId xmlns:a16="http://schemas.microsoft.com/office/drawing/2014/main" id="{E62D4C2F-D522-DD4F-AB58-CC311A6FE584}"/>
                  </a:ext>
                </a:extLst>
              </p:cNvPr>
              <p:cNvSpPr/>
              <p:nvPr/>
            </p:nvSpPr>
            <p:spPr bwMode="auto">
              <a:xfrm>
                <a:off x="29736387" y="14562329"/>
                <a:ext cx="2133600" cy="4523692"/>
              </a:xfrm>
              <a:prstGeom prst="rect">
                <a:avLst/>
              </a:prstGeom>
              <a:solidFill>
                <a:srgbClr val="095D9E"/>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noFill/>
                  <a:effectLst>
                    <a:outerShdw blurRad="38100" dist="38100" dir="2700000" algn="tl">
                      <a:srgbClr val="000000">
                        <a:alpha val="43137"/>
                      </a:srgbClr>
                    </a:outerShdw>
                  </a:effectLst>
                  <a:latin typeface="Times New Roman" pitchFamily="18" charset="0"/>
                </a:endParaRPr>
              </a:p>
            </p:txBody>
          </p:sp>
          <p:sp>
            <p:nvSpPr>
              <p:cNvPr id="122" name="矩形 121">
                <a:extLst>
                  <a:ext uri="{FF2B5EF4-FFF2-40B4-BE49-F238E27FC236}">
                    <a16:creationId xmlns:a16="http://schemas.microsoft.com/office/drawing/2014/main" id="{576B2F8B-7ACF-9D49-985D-05A72DCF8977}"/>
                  </a:ext>
                </a:extLst>
              </p:cNvPr>
              <p:cNvSpPr/>
              <p:nvPr/>
            </p:nvSpPr>
            <p:spPr bwMode="auto">
              <a:xfrm>
                <a:off x="22174612" y="17879376"/>
                <a:ext cx="1980787" cy="1124057"/>
              </a:xfrm>
              <a:prstGeom prst="rect">
                <a:avLst/>
              </a:prstGeom>
              <a:solidFill>
                <a:srgbClr val="095D9E"/>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noFill/>
                  <a:effectLst>
                    <a:outerShdw blurRad="38100" dist="38100" dir="2700000" algn="tl">
                      <a:srgbClr val="000000">
                        <a:alpha val="43137"/>
                      </a:srgbClr>
                    </a:outerShdw>
                  </a:effectLst>
                  <a:latin typeface="Times New Roman" pitchFamily="18" charset="0"/>
                </a:endParaRPr>
              </a:p>
            </p:txBody>
          </p:sp>
          <p:sp>
            <p:nvSpPr>
              <p:cNvPr id="123" name="矩形 122">
                <a:extLst>
                  <a:ext uri="{FF2B5EF4-FFF2-40B4-BE49-F238E27FC236}">
                    <a16:creationId xmlns:a16="http://schemas.microsoft.com/office/drawing/2014/main" id="{5B195BE8-08FF-8E44-812C-353B00FB13DC}"/>
                  </a:ext>
                </a:extLst>
              </p:cNvPr>
              <p:cNvSpPr/>
              <p:nvPr/>
            </p:nvSpPr>
            <p:spPr bwMode="auto">
              <a:xfrm>
                <a:off x="22340654" y="16012046"/>
                <a:ext cx="1980787" cy="1047902"/>
              </a:xfrm>
              <a:prstGeom prst="rect">
                <a:avLst/>
              </a:prstGeom>
              <a:solidFill>
                <a:srgbClr val="095D9E"/>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noFill/>
                  <a:effectLst>
                    <a:outerShdw blurRad="38100" dist="38100" dir="2700000" algn="tl">
                      <a:srgbClr val="000000">
                        <a:alpha val="43137"/>
                      </a:srgbClr>
                    </a:outerShdw>
                  </a:effectLst>
                  <a:latin typeface="Times New Roman" pitchFamily="18" charset="0"/>
                </a:endParaRPr>
              </a:p>
            </p:txBody>
          </p:sp>
          <p:sp>
            <p:nvSpPr>
              <p:cNvPr id="124" name="矩形 123">
                <a:extLst>
                  <a:ext uri="{FF2B5EF4-FFF2-40B4-BE49-F238E27FC236}">
                    <a16:creationId xmlns:a16="http://schemas.microsoft.com/office/drawing/2014/main" id="{BE7D2A27-CE7C-E24F-93DD-6C44BC9876AE}"/>
                  </a:ext>
                </a:extLst>
              </p:cNvPr>
              <p:cNvSpPr/>
              <p:nvPr/>
            </p:nvSpPr>
            <p:spPr bwMode="auto">
              <a:xfrm>
                <a:off x="27586496" y="15692616"/>
                <a:ext cx="947458" cy="779276"/>
              </a:xfrm>
              <a:prstGeom prst="rect">
                <a:avLst/>
              </a:prstGeom>
              <a:solidFill>
                <a:srgbClr val="095D9E"/>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noFill/>
                  <a:effectLst>
                    <a:outerShdw blurRad="38100" dist="38100" dir="2700000" algn="tl">
                      <a:srgbClr val="000000">
                        <a:alpha val="43137"/>
                      </a:srgbClr>
                    </a:outerShdw>
                  </a:effectLst>
                  <a:latin typeface="Times New Roman" pitchFamily="18" charset="0"/>
                </a:endParaRPr>
              </a:p>
            </p:txBody>
          </p:sp>
          <p:sp>
            <p:nvSpPr>
              <p:cNvPr id="125" name="矩形 124">
                <a:extLst>
                  <a:ext uri="{FF2B5EF4-FFF2-40B4-BE49-F238E27FC236}">
                    <a16:creationId xmlns:a16="http://schemas.microsoft.com/office/drawing/2014/main" id="{E62BD0F3-CABE-C04F-9D03-19D69B3701D2}"/>
                  </a:ext>
                </a:extLst>
              </p:cNvPr>
              <p:cNvSpPr/>
              <p:nvPr/>
            </p:nvSpPr>
            <p:spPr bwMode="auto">
              <a:xfrm>
                <a:off x="28344263" y="17060981"/>
                <a:ext cx="947458" cy="460830"/>
              </a:xfrm>
              <a:prstGeom prst="rect">
                <a:avLst/>
              </a:prstGeom>
              <a:solidFill>
                <a:srgbClr val="095D9E"/>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noFill/>
                  <a:effectLst>
                    <a:outerShdw blurRad="38100" dist="38100" dir="2700000" algn="tl">
                      <a:srgbClr val="000000">
                        <a:alpha val="43137"/>
                      </a:srgbClr>
                    </a:outerShdw>
                  </a:effectLst>
                  <a:latin typeface="Times New Roman" pitchFamily="18" charset="0"/>
                </a:endParaRPr>
              </a:p>
            </p:txBody>
          </p:sp>
        </p:grpSp>
        <p:sp>
          <p:nvSpPr>
            <p:cNvPr id="127" name="文本框 126">
              <a:extLst>
                <a:ext uri="{FF2B5EF4-FFF2-40B4-BE49-F238E27FC236}">
                  <a16:creationId xmlns:a16="http://schemas.microsoft.com/office/drawing/2014/main" id="{74DEA1AC-E861-0F4F-B5A5-0C2B117CC3D6}"/>
                </a:ext>
              </a:extLst>
            </p:cNvPr>
            <p:cNvSpPr txBox="1"/>
            <p:nvPr/>
          </p:nvSpPr>
          <p:spPr>
            <a:xfrm>
              <a:off x="27122125" y="18616245"/>
              <a:ext cx="2013046" cy="323165"/>
            </a:xfrm>
            <a:prstGeom prst="rect">
              <a:avLst/>
            </a:prstGeom>
            <a:noFill/>
          </p:spPr>
          <p:txBody>
            <a:bodyPr wrap="square" rtlCol="0">
              <a:spAutoFit/>
            </a:bodyPr>
            <a:lstStyle/>
            <a:p>
              <a:r>
                <a:rPr kumimoji="1" lang="en-US" altLang="zh-CN" sz="1500" dirty="0">
                  <a:solidFill>
                    <a:schemeClr val="bg1"/>
                  </a:solidFill>
                  <a:latin typeface="Arial" panose="020B0604020202020204" pitchFamily="34" charset="0"/>
                  <a:cs typeface="Arial" panose="020B0604020202020204" pitchFamily="34" charset="0"/>
                </a:rPr>
                <a:t>Remembering</a:t>
              </a:r>
              <a:endParaRPr kumimoji="1" lang="zh-CN" altLang="en-US" sz="1500" dirty="0">
                <a:solidFill>
                  <a:schemeClr val="bg1"/>
                </a:solidFill>
                <a:latin typeface="Arial" panose="020B0604020202020204" pitchFamily="34" charset="0"/>
                <a:cs typeface="Arial" panose="020B0604020202020204" pitchFamily="34" charset="0"/>
              </a:endParaRPr>
            </a:p>
          </p:txBody>
        </p:sp>
        <p:sp>
          <p:nvSpPr>
            <p:cNvPr id="128" name="矩形 127">
              <a:extLst>
                <a:ext uri="{FF2B5EF4-FFF2-40B4-BE49-F238E27FC236}">
                  <a16:creationId xmlns:a16="http://schemas.microsoft.com/office/drawing/2014/main" id="{31A9BFF4-1920-D549-85E3-2C742CADA079}"/>
                </a:ext>
              </a:extLst>
            </p:cNvPr>
            <p:cNvSpPr/>
            <p:nvPr/>
          </p:nvSpPr>
          <p:spPr bwMode="auto">
            <a:xfrm>
              <a:off x="27122125" y="15016828"/>
              <a:ext cx="1268519" cy="372148"/>
            </a:xfrm>
            <a:prstGeom prst="rect">
              <a:avLst/>
            </a:prstGeom>
            <a:solidFill>
              <a:srgbClr val="095D9E"/>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noFill/>
                <a:effectLst>
                  <a:outerShdw blurRad="38100" dist="38100" dir="2700000" algn="tl">
                    <a:srgbClr val="000000">
                      <a:alpha val="43137"/>
                    </a:srgbClr>
                  </a:outerShdw>
                </a:effectLst>
                <a:latin typeface="Times New Roman" pitchFamily="18" charset="0"/>
              </a:endParaRPr>
            </a:p>
          </p:txBody>
        </p:sp>
        <p:sp>
          <p:nvSpPr>
            <p:cNvPr id="129" name="矩形 128">
              <a:extLst>
                <a:ext uri="{FF2B5EF4-FFF2-40B4-BE49-F238E27FC236}">
                  <a16:creationId xmlns:a16="http://schemas.microsoft.com/office/drawing/2014/main" id="{DA6CE3A4-4524-2943-AECC-E46660B1678D}"/>
                </a:ext>
              </a:extLst>
            </p:cNvPr>
            <p:cNvSpPr/>
            <p:nvPr/>
          </p:nvSpPr>
          <p:spPr bwMode="auto">
            <a:xfrm>
              <a:off x="27203400" y="16325736"/>
              <a:ext cx="856825" cy="635932"/>
            </a:xfrm>
            <a:prstGeom prst="rect">
              <a:avLst/>
            </a:prstGeom>
            <a:solidFill>
              <a:srgbClr val="095D9E"/>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noFill/>
                <a:effectLst>
                  <a:outerShdw blurRad="38100" dist="38100" dir="2700000" algn="tl">
                    <a:srgbClr val="000000">
                      <a:alpha val="43137"/>
                    </a:srgbClr>
                  </a:outerShdw>
                </a:effectLst>
                <a:latin typeface="Times New Roman" pitchFamily="18" charset="0"/>
              </a:endParaRPr>
            </a:p>
          </p:txBody>
        </p:sp>
        <p:sp>
          <p:nvSpPr>
            <p:cNvPr id="130" name="矩形 129">
              <a:extLst>
                <a:ext uri="{FF2B5EF4-FFF2-40B4-BE49-F238E27FC236}">
                  <a16:creationId xmlns:a16="http://schemas.microsoft.com/office/drawing/2014/main" id="{007D813A-90BD-3445-A967-A36D69FCBCA9}"/>
                </a:ext>
              </a:extLst>
            </p:cNvPr>
            <p:cNvSpPr/>
            <p:nvPr/>
          </p:nvSpPr>
          <p:spPr bwMode="auto">
            <a:xfrm>
              <a:off x="27203399" y="17318683"/>
              <a:ext cx="856825" cy="635932"/>
            </a:xfrm>
            <a:prstGeom prst="rect">
              <a:avLst/>
            </a:prstGeom>
            <a:solidFill>
              <a:srgbClr val="095D9E"/>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noFill/>
                <a:effectLst>
                  <a:outerShdw blurRad="38100" dist="38100" dir="2700000" algn="tl">
                    <a:srgbClr val="000000">
                      <a:alpha val="43137"/>
                    </a:srgbClr>
                  </a:outerShdw>
                </a:effectLst>
                <a:latin typeface="Times New Roman" pitchFamily="18" charset="0"/>
              </a:endParaRPr>
            </a:p>
          </p:txBody>
        </p:sp>
        <p:sp>
          <p:nvSpPr>
            <p:cNvPr id="145" name="文本框 144">
              <a:extLst>
                <a:ext uri="{FF2B5EF4-FFF2-40B4-BE49-F238E27FC236}">
                  <a16:creationId xmlns:a16="http://schemas.microsoft.com/office/drawing/2014/main" id="{E36D7F0E-DECD-BE4A-A20E-B759CDB026F2}"/>
                </a:ext>
              </a:extLst>
            </p:cNvPr>
            <p:cNvSpPr txBox="1"/>
            <p:nvPr/>
          </p:nvSpPr>
          <p:spPr>
            <a:xfrm>
              <a:off x="27171554" y="17644646"/>
              <a:ext cx="2013046" cy="323165"/>
            </a:xfrm>
            <a:prstGeom prst="rect">
              <a:avLst/>
            </a:prstGeom>
            <a:noFill/>
          </p:spPr>
          <p:txBody>
            <a:bodyPr wrap="square" rtlCol="0">
              <a:spAutoFit/>
            </a:bodyPr>
            <a:lstStyle/>
            <a:p>
              <a:r>
                <a:rPr kumimoji="1" lang="en-US" altLang="zh-CN" sz="1500" dirty="0">
                  <a:solidFill>
                    <a:schemeClr val="bg1"/>
                  </a:solidFill>
                  <a:latin typeface="Arial" panose="020B0604020202020204" pitchFamily="34" charset="0"/>
                  <a:cs typeface="Arial" panose="020B0604020202020204" pitchFamily="34" charset="0"/>
                </a:rPr>
                <a:t>Ignoring</a:t>
              </a:r>
              <a:endParaRPr kumimoji="1" lang="zh-CN" altLang="en-US" sz="1500" dirty="0">
                <a:solidFill>
                  <a:schemeClr val="bg1"/>
                </a:solidFill>
                <a:latin typeface="Arial" panose="020B0604020202020204" pitchFamily="34" charset="0"/>
                <a:cs typeface="Arial" panose="020B0604020202020204" pitchFamily="34" charset="0"/>
              </a:endParaRPr>
            </a:p>
          </p:txBody>
        </p:sp>
        <p:sp>
          <p:nvSpPr>
            <p:cNvPr id="146" name="文本框 145">
              <a:extLst>
                <a:ext uri="{FF2B5EF4-FFF2-40B4-BE49-F238E27FC236}">
                  <a16:creationId xmlns:a16="http://schemas.microsoft.com/office/drawing/2014/main" id="{AE7E8ACE-0C9C-D04F-8565-DEDB77ADDCD9}"/>
                </a:ext>
              </a:extLst>
            </p:cNvPr>
            <p:cNvSpPr txBox="1"/>
            <p:nvPr/>
          </p:nvSpPr>
          <p:spPr>
            <a:xfrm>
              <a:off x="27171554" y="16654046"/>
              <a:ext cx="2013046" cy="323165"/>
            </a:xfrm>
            <a:prstGeom prst="rect">
              <a:avLst/>
            </a:prstGeom>
            <a:noFill/>
          </p:spPr>
          <p:txBody>
            <a:bodyPr wrap="square" rtlCol="0">
              <a:spAutoFit/>
            </a:bodyPr>
            <a:lstStyle/>
            <a:p>
              <a:r>
                <a:rPr kumimoji="1" lang="en-US" altLang="zh-CN" sz="1500" dirty="0">
                  <a:solidFill>
                    <a:schemeClr val="bg1"/>
                  </a:solidFill>
                  <a:latin typeface="Arial" panose="020B0604020202020204" pitchFamily="34" charset="0"/>
                  <a:cs typeface="Arial" panose="020B0604020202020204" pitchFamily="34" charset="0"/>
                </a:rPr>
                <a:t>Forgetting</a:t>
              </a:r>
              <a:endParaRPr kumimoji="1" lang="zh-CN" altLang="en-US" sz="1500" dirty="0">
                <a:solidFill>
                  <a:schemeClr val="bg1"/>
                </a:solidFill>
                <a:latin typeface="Arial" panose="020B0604020202020204" pitchFamily="34" charset="0"/>
                <a:cs typeface="Arial" panose="020B0604020202020204" pitchFamily="34" charset="0"/>
              </a:endParaRPr>
            </a:p>
          </p:txBody>
        </p:sp>
        <p:sp>
          <p:nvSpPr>
            <p:cNvPr id="147" name="文本框 146">
              <a:extLst>
                <a:ext uri="{FF2B5EF4-FFF2-40B4-BE49-F238E27FC236}">
                  <a16:creationId xmlns:a16="http://schemas.microsoft.com/office/drawing/2014/main" id="{387D7A57-04D1-C24A-B4D0-58E8CC7F04D9}"/>
                </a:ext>
              </a:extLst>
            </p:cNvPr>
            <p:cNvSpPr txBox="1"/>
            <p:nvPr/>
          </p:nvSpPr>
          <p:spPr>
            <a:xfrm>
              <a:off x="27171554" y="15206246"/>
              <a:ext cx="2013046" cy="323165"/>
            </a:xfrm>
            <a:prstGeom prst="rect">
              <a:avLst/>
            </a:prstGeom>
            <a:noFill/>
          </p:spPr>
          <p:txBody>
            <a:bodyPr wrap="square" rtlCol="0">
              <a:spAutoFit/>
            </a:bodyPr>
            <a:lstStyle/>
            <a:p>
              <a:r>
                <a:rPr kumimoji="1" lang="en-US" altLang="zh-CN" sz="1500" b="1" dirty="0">
                  <a:solidFill>
                    <a:schemeClr val="bg1"/>
                  </a:solidFill>
                  <a:latin typeface="Arial" panose="020B0604020202020204" pitchFamily="34" charset="0"/>
                  <a:cs typeface="Arial" panose="020B0604020202020204" pitchFamily="34" charset="0"/>
                </a:rPr>
                <a:t>Selecting</a:t>
              </a:r>
              <a:endParaRPr kumimoji="1" lang="zh-CN" altLang="en-US" sz="1500" b="1" dirty="0">
                <a:solidFill>
                  <a:schemeClr val="bg1"/>
                </a:solidFill>
                <a:latin typeface="Arial" panose="020B0604020202020204" pitchFamily="34" charset="0"/>
                <a:cs typeface="Arial" panose="020B0604020202020204" pitchFamily="34" charset="0"/>
              </a:endParaRPr>
            </a:p>
          </p:txBody>
        </p:sp>
      </p:grpSp>
      <p:grpSp>
        <p:nvGrpSpPr>
          <p:cNvPr id="150" name="组合 149">
            <a:extLst>
              <a:ext uri="{FF2B5EF4-FFF2-40B4-BE49-F238E27FC236}">
                <a16:creationId xmlns:a16="http://schemas.microsoft.com/office/drawing/2014/main" id="{2ABCF3F0-F7C4-3345-909E-684FCC5FCA5D}"/>
              </a:ext>
            </a:extLst>
          </p:cNvPr>
          <p:cNvGrpSpPr/>
          <p:nvPr/>
        </p:nvGrpSpPr>
        <p:grpSpPr>
          <a:xfrm>
            <a:off x="22576195" y="20266773"/>
            <a:ext cx="9465102" cy="6457402"/>
            <a:chOff x="22010513" y="20146640"/>
            <a:chExt cx="9615194" cy="6549862"/>
          </a:xfrm>
        </p:grpSpPr>
        <p:pic>
          <p:nvPicPr>
            <p:cNvPr id="17" name="图片 16">
              <a:extLst>
                <a:ext uri="{FF2B5EF4-FFF2-40B4-BE49-F238E27FC236}">
                  <a16:creationId xmlns:a16="http://schemas.microsoft.com/office/drawing/2014/main" id="{12A7D8B7-862E-734A-8702-A5A7D69935B3}"/>
                </a:ext>
              </a:extLst>
            </p:cNvPr>
            <p:cNvPicPr>
              <a:picLocks noChangeAspect="1"/>
            </p:cNvPicPr>
            <p:nvPr/>
          </p:nvPicPr>
          <p:blipFill rotWithShape="1">
            <a:blip r:embed="rId13">
              <a:extLst>
                <a:ext uri="{28A0092B-C50C-407E-A947-70E740481C1C}">
                  <a14:useLocalDpi xmlns:a14="http://schemas.microsoft.com/office/drawing/2010/main" val="0"/>
                </a:ext>
              </a:extLst>
            </a:blip>
            <a:srcRect b="7407"/>
            <a:stretch/>
          </p:blipFill>
          <p:spPr>
            <a:xfrm>
              <a:off x="22010513" y="20146640"/>
              <a:ext cx="9615194" cy="6549862"/>
            </a:xfrm>
            <a:prstGeom prst="rect">
              <a:avLst/>
            </a:prstGeom>
          </p:spPr>
        </p:pic>
        <p:sp>
          <p:nvSpPr>
            <p:cNvPr id="149" name="矩形 148">
              <a:extLst>
                <a:ext uri="{FF2B5EF4-FFF2-40B4-BE49-F238E27FC236}">
                  <a16:creationId xmlns:a16="http://schemas.microsoft.com/office/drawing/2014/main" id="{31F5661F-082E-3B4C-A6C5-4FE6D927F711}"/>
                </a:ext>
              </a:extLst>
            </p:cNvPr>
            <p:cNvSpPr/>
            <p:nvPr/>
          </p:nvSpPr>
          <p:spPr bwMode="auto">
            <a:xfrm>
              <a:off x="22010513" y="25755600"/>
              <a:ext cx="6118135" cy="66562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ndParaRPr>
            </a:p>
          </p:txBody>
        </p:sp>
      </p:grpSp>
      <p:pic>
        <p:nvPicPr>
          <p:cNvPr id="154" name="图片 153">
            <a:extLst>
              <a:ext uri="{FF2B5EF4-FFF2-40B4-BE49-F238E27FC236}">
                <a16:creationId xmlns:a16="http://schemas.microsoft.com/office/drawing/2014/main" id="{E2D944D2-142C-634F-A4AE-8FBA245CFDB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241000" y="6640377"/>
            <a:ext cx="7708533" cy="5627823"/>
          </a:xfrm>
          <a:prstGeom prst="rect">
            <a:avLst/>
          </a:prstGeom>
        </p:spPr>
      </p:pic>
      <p:pic>
        <p:nvPicPr>
          <p:cNvPr id="158" name="图片 157">
            <a:extLst>
              <a:ext uri="{FF2B5EF4-FFF2-40B4-BE49-F238E27FC236}">
                <a16:creationId xmlns:a16="http://schemas.microsoft.com/office/drawing/2014/main" id="{D38411FA-5145-0A44-B1BD-9893FED1B6C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549830" y="14367867"/>
            <a:ext cx="5998365" cy="4368528"/>
          </a:xfrm>
          <a:prstGeom prst="rect">
            <a:avLst/>
          </a:prstGeom>
        </p:spPr>
      </p:pic>
      <p:sp>
        <p:nvSpPr>
          <p:cNvPr id="162" name="文本框 161">
            <a:extLst>
              <a:ext uri="{FF2B5EF4-FFF2-40B4-BE49-F238E27FC236}">
                <a16:creationId xmlns:a16="http://schemas.microsoft.com/office/drawing/2014/main" id="{96B278E8-CF83-654C-A616-D29F3420C719}"/>
              </a:ext>
            </a:extLst>
          </p:cNvPr>
          <p:cNvSpPr txBox="1"/>
          <p:nvPr/>
        </p:nvSpPr>
        <p:spPr>
          <a:xfrm>
            <a:off x="33176722" y="18501453"/>
            <a:ext cx="10251572" cy="461665"/>
          </a:xfrm>
          <a:prstGeom prst="rect">
            <a:avLst/>
          </a:prstGeom>
          <a:noFill/>
        </p:spPr>
        <p:txBody>
          <a:bodyPr wrap="square" rtlCol="0">
            <a:spAutoFit/>
          </a:bodyPr>
          <a:lstStyle/>
          <a:p>
            <a:r>
              <a:rPr kumimoji="1" lang="en-US" altLang="zh-CN" b="1" dirty="0">
                <a:latin typeface="+mn-ea"/>
              </a:rPr>
              <a:t>Fig. 9  </a:t>
            </a:r>
            <a:r>
              <a:rPr kumimoji="1" lang="en-US" altLang="zh-CN" dirty="0">
                <a:latin typeface="+mn-ea"/>
              </a:rPr>
              <a:t>Other Salmon Prediction Models</a:t>
            </a:r>
            <a:endParaRPr kumimoji="1" lang="zh-CN" altLang="en-US" dirty="0">
              <a:latin typeface="+mn-ea"/>
            </a:endParaRPr>
          </a:p>
        </p:txBody>
      </p:sp>
      <p:pic>
        <p:nvPicPr>
          <p:cNvPr id="166" name="图片 165">
            <a:extLst>
              <a:ext uri="{FF2B5EF4-FFF2-40B4-BE49-F238E27FC236}">
                <a16:creationId xmlns:a16="http://schemas.microsoft.com/office/drawing/2014/main" id="{A3473513-7442-0D41-A701-FA77E361925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919578" y="29712925"/>
            <a:ext cx="3003417" cy="2537086"/>
          </a:xfrm>
          <a:prstGeom prst="rect">
            <a:avLst/>
          </a:prstGeom>
        </p:spPr>
      </p:pic>
      <p:sp>
        <p:nvSpPr>
          <p:cNvPr id="171" name="文本框 170">
            <a:extLst>
              <a:ext uri="{FF2B5EF4-FFF2-40B4-BE49-F238E27FC236}">
                <a16:creationId xmlns:a16="http://schemas.microsoft.com/office/drawing/2014/main" id="{BC4F70FE-8B08-7D41-9162-A1B7059B56F9}"/>
              </a:ext>
            </a:extLst>
          </p:cNvPr>
          <p:cNvSpPr txBox="1"/>
          <p:nvPr/>
        </p:nvSpPr>
        <p:spPr>
          <a:xfrm>
            <a:off x="13106400" y="3886200"/>
            <a:ext cx="15492427" cy="769441"/>
          </a:xfrm>
          <a:prstGeom prst="rect">
            <a:avLst/>
          </a:prstGeom>
          <a:noFill/>
          <a:ln>
            <a:noFill/>
          </a:ln>
        </p:spPr>
        <p:txBody>
          <a:bodyPr wrap="square" rtlCol="0">
            <a:spAutoFit/>
          </a:bodyPr>
          <a:lstStyle/>
          <a:p>
            <a:pPr algn="ctr"/>
            <a:r>
              <a:rPr kumimoji="1" lang="en-US" altLang="zh-CN" sz="4400" b="1" dirty="0">
                <a:solidFill>
                  <a:schemeClr val="bg1"/>
                </a:solidFill>
                <a:latin typeface="+mn-ea"/>
              </a:rPr>
              <a:t>Thomas Yuan                                         </a:t>
            </a:r>
            <a:endParaRPr kumimoji="1" lang="zh-CN" altLang="en-US" sz="4400" b="1" dirty="0">
              <a:solidFill>
                <a:schemeClr val="bg1"/>
              </a:solidFill>
              <a:latin typeface="+mn-ea"/>
            </a:endParaRPr>
          </a:p>
        </p:txBody>
      </p:sp>
      <p:sp>
        <p:nvSpPr>
          <p:cNvPr id="96" name="文本框 95">
            <a:extLst>
              <a:ext uri="{FF2B5EF4-FFF2-40B4-BE49-F238E27FC236}">
                <a16:creationId xmlns:a16="http://schemas.microsoft.com/office/drawing/2014/main" id="{2C8506B1-011E-9041-AAF5-CC3D955D6C78}"/>
              </a:ext>
            </a:extLst>
          </p:cNvPr>
          <p:cNvSpPr txBox="1"/>
          <p:nvPr/>
        </p:nvSpPr>
        <p:spPr>
          <a:xfrm>
            <a:off x="35661600" y="29691663"/>
            <a:ext cx="7568961" cy="2720745"/>
          </a:xfrm>
          <a:prstGeom prst="rect">
            <a:avLst/>
          </a:prstGeom>
          <a:solidFill>
            <a:schemeClr val="bg1"/>
          </a:solidFill>
        </p:spPr>
        <p:txBody>
          <a:bodyPr wrap="square" rtlCol="0">
            <a:spAutoFit/>
          </a:bodyPr>
          <a:lstStyle/>
          <a:p>
            <a:pPr lvl="0" algn="ctr" defTabSz="1066800">
              <a:lnSpc>
                <a:spcPct val="90000"/>
              </a:lnSpc>
              <a:spcAft>
                <a:spcPct val="35000"/>
              </a:spcAft>
            </a:pPr>
            <a:endParaRPr lang="en-CA" altLang="zh-CN" sz="2800" dirty="0">
              <a:latin typeface="+mn-ea"/>
            </a:endParaRPr>
          </a:p>
          <a:p>
            <a:pPr lvl="0" algn="ctr" defTabSz="1066800">
              <a:lnSpc>
                <a:spcPct val="90000"/>
              </a:lnSpc>
              <a:spcAft>
                <a:spcPct val="35000"/>
              </a:spcAft>
            </a:pPr>
            <a:r>
              <a:rPr lang="en-CA" altLang="zh-CN" sz="2800" dirty="0">
                <a:latin typeface="+mn-ea"/>
              </a:rPr>
              <a:t>Marc Crompton: School teacher who encouraged me to explore the field of Machine learning and gave me valuable advice when making the software. </a:t>
            </a:r>
          </a:p>
          <a:p>
            <a:pPr lvl="0" algn="ctr" defTabSz="1066800">
              <a:lnSpc>
                <a:spcPct val="90000"/>
              </a:lnSpc>
              <a:spcAft>
                <a:spcPct val="35000"/>
              </a:spcAft>
            </a:pPr>
            <a:endParaRPr lang="en-CA" altLang="zh-CN" sz="2800" dirty="0">
              <a:latin typeface="+mn-ea"/>
            </a:endParaRPr>
          </a:p>
        </p:txBody>
      </p:sp>
      <p:grpSp>
        <p:nvGrpSpPr>
          <p:cNvPr id="42" name="Group 41"/>
          <p:cNvGrpSpPr/>
          <p:nvPr/>
        </p:nvGrpSpPr>
        <p:grpSpPr>
          <a:xfrm>
            <a:off x="393676" y="15422101"/>
            <a:ext cx="10121924" cy="946293"/>
            <a:chOff x="1122903" y="3896157"/>
            <a:chExt cx="11007725" cy="946293"/>
          </a:xfrm>
          <a:solidFill>
            <a:srgbClr val="00B050"/>
          </a:solidFill>
        </p:grpSpPr>
        <p:sp>
          <p:nvSpPr>
            <p:cNvPr id="43" name="Text Box 248"/>
            <p:cNvSpPr txBox="1">
              <a:spLocks noChangeArrowheads="1"/>
            </p:cNvSpPr>
            <p:nvPr/>
          </p:nvSpPr>
          <p:spPr bwMode="auto">
            <a:xfrm>
              <a:off x="1122903" y="3896157"/>
              <a:ext cx="11007725" cy="946293"/>
            </a:xfrm>
            <a:prstGeom prst="rect">
              <a:avLst/>
            </a:prstGeom>
            <a:blipFill>
              <a:blip r:embed="rId3"/>
              <a:tile tx="0" ty="0" sx="100000" sy="100000" flip="none" algn="tl"/>
            </a:blipFill>
            <a:ln w="19050">
              <a:solidFill>
                <a:schemeClr val="bg2">
                  <a:lumMod val="50000"/>
                </a:schemeClr>
              </a:solidFill>
              <a:miter lim="800000"/>
            </a:ln>
          </p:spPr>
          <p:txBody>
            <a:bodyPr>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zh-CN" sz="3600" b="1">
                <a:latin typeface="Lucida Sans" pitchFamily="34" charset="0"/>
                <a:ea typeface="SimSun" pitchFamily="2" charset="-122"/>
                <a:cs typeface="Lucida Sans" pitchFamily="34" charset="0"/>
              </a:endParaRPr>
            </a:p>
          </p:txBody>
        </p:sp>
        <p:sp>
          <p:nvSpPr>
            <p:cNvPr id="44" name="Text Box 248"/>
            <p:cNvSpPr txBox="1">
              <a:spLocks noChangeArrowheads="1"/>
            </p:cNvSpPr>
            <p:nvPr/>
          </p:nvSpPr>
          <p:spPr bwMode="auto">
            <a:xfrm>
              <a:off x="1312914" y="4103748"/>
              <a:ext cx="10805886" cy="677108"/>
            </a:xfrm>
            <a:prstGeom prst="rect">
              <a:avLst/>
            </a:prstGeom>
            <a:blipFill>
              <a:blip r:embed="rId3"/>
              <a:tile tx="0" ty="0" sx="100000" sy="100000" flip="none" algn="tl"/>
            </a:blip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800" b="1" dirty="0">
                  <a:solidFill>
                    <a:schemeClr val="bg1"/>
                  </a:solidFill>
                  <a:latin typeface="Arial" panose="020B0604020202020204" pitchFamily="34" charset="0"/>
                  <a:ea typeface="SimSun" pitchFamily="2" charset="-122"/>
                  <a:cs typeface="Arial" panose="020B0604020202020204" pitchFamily="34" charset="0"/>
                </a:rPr>
                <a:t>Backgrounds</a:t>
              </a:r>
            </a:p>
          </p:txBody>
        </p:sp>
      </p:grpSp>
      <p:sp>
        <p:nvSpPr>
          <p:cNvPr id="172" name="Text Box 258">
            <a:extLst>
              <a:ext uri="{FF2B5EF4-FFF2-40B4-BE49-F238E27FC236}">
                <a16:creationId xmlns:a16="http://schemas.microsoft.com/office/drawing/2014/main" id="{9FAA31B5-D561-A641-9A73-4649054CE4EE}"/>
              </a:ext>
            </a:extLst>
          </p:cNvPr>
          <p:cNvSpPr txBox="1">
            <a:spLocks noChangeArrowheads="1"/>
          </p:cNvSpPr>
          <p:nvPr/>
        </p:nvSpPr>
        <p:spPr bwMode="auto">
          <a:xfrm>
            <a:off x="33302660" y="12095738"/>
            <a:ext cx="9528249"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FFFFFF"/>
                  </a:outerShdw>
                </a:effectLst>
              </a14:hiddenEffects>
            </a:ext>
          </a:extLst>
        </p:spPr>
        <p:txBody>
          <a:bodyPr wrap="square" lIns="0" rIns="0">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AU" b="1" dirty="0">
                <a:latin typeface="Arial" panose="020B0604020202020204" pitchFamily="34" charset="0"/>
                <a:cs typeface="Arial" panose="020B0604020202020204" pitchFamily="34" charset="0"/>
              </a:rPr>
              <a:t>Fig. 8  </a:t>
            </a:r>
            <a:r>
              <a:rPr lang="en-AU" dirty="0">
                <a:latin typeface="Arial" panose="020B0604020202020204" pitchFamily="34" charset="0"/>
                <a:cs typeface="Arial" panose="020B0604020202020204" pitchFamily="34" charset="0"/>
              </a:rPr>
              <a:t>Performance of the Recurrent Neural Network Software Overtime</a:t>
            </a:r>
          </a:p>
        </p:txBody>
      </p:sp>
      <p:pic>
        <p:nvPicPr>
          <p:cNvPr id="179" name="图片 178">
            <a:extLst>
              <a:ext uri="{FF2B5EF4-FFF2-40B4-BE49-F238E27FC236}">
                <a16:creationId xmlns:a16="http://schemas.microsoft.com/office/drawing/2014/main" id="{58EEC89E-AF4B-584B-8404-D66F004EA05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410372" y="6537855"/>
            <a:ext cx="10973145" cy="6257778"/>
          </a:xfrm>
          <a:prstGeom prst="rect">
            <a:avLst/>
          </a:prstGeom>
        </p:spPr>
      </p:pic>
      <p:sp>
        <p:nvSpPr>
          <p:cNvPr id="180" name="Text Box 258">
            <a:extLst>
              <a:ext uri="{FF2B5EF4-FFF2-40B4-BE49-F238E27FC236}">
                <a16:creationId xmlns:a16="http://schemas.microsoft.com/office/drawing/2014/main" id="{05827583-582C-3045-8EBB-5DA7B2CE2E40}"/>
              </a:ext>
            </a:extLst>
          </p:cNvPr>
          <p:cNvSpPr txBox="1">
            <a:spLocks noChangeArrowheads="1"/>
          </p:cNvSpPr>
          <p:nvPr/>
        </p:nvSpPr>
        <p:spPr bwMode="auto">
          <a:xfrm>
            <a:off x="11895623" y="12566301"/>
            <a:ext cx="9528249"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FFFFFF"/>
                  </a:outerShdw>
                </a:effectLst>
              </a14:hiddenEffects>
            </a:ext>
          </a:extLst>
        </p:spPr>
        <p:txBody>
          <a:bodyPr wrap="square" lIns="0" rIns="0">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AU" b="1" dirty="0">
                <a:latin typeface="+mn-ea"/>
                <a:cs typeface="Arial" panose="020B0604020202020204" pitchFamily="34" charset="0"/>
              </a:rPr>
              <a:t>Fig. 2 </a:t>
            </a:r>
            <a:r>
              <a:rPr lang="en-AU" dirty="0">
                <a:latin typeface="+mn-ea"/>
                <a:cs typeface="Arial" panose="020B0604020202020204" pitchFamily="34" charset="0"/>
              </a:rPr>
              <a:t>Actual Salmon Number VS Predicted Salmon Number</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5.10.08"/>
  <p:tag name="AS_TITLE" val="Aspose.Slides for .NET 4.0"/>
  <p:tag name="AS_VERSION" val="15.8.1.0"/>
</p:tagLst>
</file>

<file path=ppt/theme/theme1.xml><?xml version="1.0" encoding="utf-8"?>
<a:theme xmlns:a="http://schemas.openxmlformats.org/drawingml/2006/main" name="Default Desig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Default Design">
      <a:majorFont>
        <a:latin typeface="Times New Roman"/>
        <a:ea typeface="Arial"/>
        <a:cs typeface="Arial"/>
      </a:majorFont>
      <a:minorFont>
        <a:latin typeface="Times New Roman"/>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14965</TotalTime>
  <Words>806</Words>
  <Application>Microsoft Macintosh PowerPoint</Application>
  <PresentationFormat>自定义</PresentationFormat>
  <Paragraphs>165</Paragraphs>
  <Slides>1</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vt:i4>
      </vt:variant>
    </vt:vector>
  </HeadingPairs>
  <TitlesOfParts>
    <vt:vector size="9" baseType="lpstr">
      <vt:lpstr>宋体</vt:lpstr>
      <vt:lpstr>宋体</vt:lpstr>
      <vt:lpstr>ＭＳ Ｐゴシック</vt:lpstr>
      <vt:lpstr>Arial</vt:lpstr>
      <vt:lpstr>Arial Rounded MT Bold</vt:lpstr>
      <vt:lpstr>Lucida Sans</vt:lpstr>
      <vt:lpstr>Times New Roman</vt:lpstr>
      <vt:lpstr>Default Design</vt:lpstr>
      <vt:lpstr>PowerPoint 演示文稿</vt:lpstr>
    </vt:vector>
  </TitlesOfParts>
  <Manager/>
  <Company>Graphicsland</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for a scientific poster</dc:title>
  <dc:subject>Free Poster Presentation Example</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Thomas Yuan 2020</cp:lastModifiedBy>
  <cp:revision>188</cp:revision>
  <cp:lastPrinted>2018-04-10T05:52:25Z</cp:lastPrinted>
  <dcterms:modified xsi:type="dcterms:W3CDTF">2018-04-10T05:59:59Z</dcterms:modified>
  <cp:category>research posters template</cp:category>
</cp:coreProperties>
</file>